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73" r:id="rId5"/>
    <p:sldId id="256" r:id="rId6"/>
    <p:sldId id="261" r:id="rId7"/>
    <p:sldId id="274" r:id="rId8"/>
    <p:sldId id="259" r:id="rId9"/>
    <p:sldId id="267" r:id="rId10"/>
    <p:sldId id="263" r:id="rId11"/>
    <p:sldId id="268" r:id="rId12"/>
    <p:sldId id="264" r:id="rId13"/>
    <p:sldId id="269" r:id="rId14"/>
    <p:sldId id="265" r:id="rId15"/>
    <p:sldId id="270" r:id="rId16"/>
    <p:sldId id="266" r:id="rId17"/>
    <p:sldId id="271" r:id="rId18"/>
    <p:sldId id="272" r:id="rId19"/>
    <p:sldId id="275" r:id="rId20"/>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68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0178" autoAdjust="0"/>
  </p:normalViewPr>
  <p:slideViewPr>
    <p:cSldViewPr>
      <p:cViewPr varScale="1">
        <p:scale>
          <a:sx n="79" d="100"/>
          <a:sy n="79" d="100"/>
        </p:scale>
        <p:origin x="19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54EB13-8E2E-40D9-9A21-BAB207EBCAE0}" type="datetimeFigureOut">
              <a:rPr lang="da-DK" smtClean="0"/>
              <a:t>21-03-2024</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D9A375-D1DA-4712-BF2D-AEA2B4EEC63F}" type="slidenum">
              <a:rPr lang="da-DK" smtClean="0"/>
              <a:t>‹nr.›</a:t>
            </a:fld>
            <a:endParaRPr lang="da-DK"/>
          </a:p>
        </p:txBody>
      </p:sp>
    </p:spTree>
    <p:extLst>
      <p:ext uri="{BB962C8B-B14F-4D97-AF65-F5344CB8AC3E}">
        <p14:creationId xmlns:p14="http://schemas.microsoft.com/office/powerpoint/2010/main" val="40908061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indent="0">
              <a:buNone/>
            </a:pPr>
            <a:r>
              <a:rPr lang="da-DK" sz="1200" dirty="0">
                <a:solidFill>
                  <a:srgbClr val="C00000"/>
                </a:solidFill>
              </a:rPr>
              <a:t>Præsentationen består af disse dele:</a:t>
            </a:r>
          </a:p>
          <a:p>
            <a:r>
              <a:rPr lang="da-DK" sz="1200" dirty="0">
                <a:solidFill>
                  <a:srgbClr val="C00000"/>
                </a:solidFill>
              </a:rPr>
              <a:t>Dias 1: Om præsentationens anvendelse – </a:t>
            </a:r>
            <a:r>
              <a:rPr lang="da-DK" sz="1200" b="0" dirty="0">
                <a:solidFill>
                  <a:srgbClr val="C00000"/>
                </a:solidFill>
              </a:rPr>
              <a:t>slet</a:t>
            </a:r>
            <a:r>
              <a:rPr lang="da-DK" sz="1200" b="0" baseline="0" dirty="0">
                <a:solidFill>
                  <a:srgbClr val="C00000"/>
                </a:solidFill>
              </a:rPr>
              <a:t> før brug</a:t>
            </a:r>
            <a:endParaRPr lang="da-DK" sz="1200" b="0" dirty="0">
              <a:solidFill>
                <a:srgbClr val="C00000"/>
              </a:solidFill>
            </a:endParaRPr>
          </a:p>
          <a:p>
            <a:r>
              <a:rPr lang="da-DK" sz="1200" dirty="0">
                <a:solidFill>
                  <a:srgbClr val="C00000"/>
                </a:solidFill>
              </a:rPr>
              <a:t>Dias 2: Forside</a:t>
            </a:r>
          </a:p>
          <a:p>
            <a:r>
              <a:rPr lang="da-DK" sz="1200" dirty="0">
                <a:solidFill>
                  <a:srgbClr val="C00000"/>
                </a:solidFill>
              </a:rPr>
              <a:t>Dias 3-4: Citater fra XX </a:t>
            </a:r>
            <a:r>
              <a:rPr lang="da-DK" sz="1200" i="1" dirty="0">
                <a:solidFill>
                  <a:srgbClr val="C00000"/>
                </a:solidFill>
              </a:rPr>
              <a:t>(Brug</a:t>
            </a:r>
            <a:r>
              <a:rPr lang="da-DK" sz="1200" i="1" baseline="0" dirty="0">
                <a:solidFill>
                  <a:srgbClr val="C00000"/>
                </a:solidFill>
              </a:rPr>
              <a:t> dem som udgangspunkt til at tale om XX)</a:t>
            </a:r>
            <a:endParaRPr lang="da-DK" sz="1200" dirty="0">
              <a:solidFill>
                <a:srgbClr val="C00000"/>
              </a:solidFill>
            </a:endParaRPr>
          </a:p>
          <a:p>
            <a:r>
              <a:rPr lang="da-DK" sz="1200" dirty="0">
                <a:solidFill>
                  <a:srgbClr val="C00000"/>
                </a:solidFill>
              </a:rPr>
              <a:t>Dias 5,7,9 , 11 og 13: Film </a:t>
            </a:r>
            <a:r>
              <a:rPr lang="da-DK" sz="1200" i="1" dirty="0">
                <a:solidFill>
                  <a:srgbClr val="C00000"/>
                </a:solidFill>
              </a:rPr>
              <a:t>(Link til  individuelle film med gode råd om at være mentor for </a:t>
            </a:r>
            <a:r>
              <a:rPr lang="da-DK" sz="1200" i="1" dirty="0" err="1">
                <a:solidFill>
                  <a:srgbClr val="C00000"/>
                </a:solidFill>
              </a:rPr>
              <a:t>mentee</a:t>
            </a:r>
            <a:r>
              <a:rPr lang="da-DK" sz="1200" i="1" dirty="0">
                <a:solidFill>
                  <a:srgbClr val="C00000"/>
                </a:solidFill>
              </a:rPr>
              <a:t> med psykisk sårbarhed. Linket kræver internetforbindelse)*</a:t>
            </a:r>
          </a:p>
          <a:p>
            <a:r>
              <a:rPr lang="da-DK" sz="1200" dirty="0">
                <a:solidFill>
                  <a:srgbClr val="C00000"/>
                </a:solidFill>
              </a:rPr>
              <a:t>Dias 6,8,10,12 og 14: Diskussionsspørgsmål relateret til den foregående film</a:t>
            </a:r>
          </a:p>
          <a:p>
            <a:r>
              <a:rPr lang="da-DK" sz="1200" dirty="0">
                <a:solidFill>
                  <a:srgbClr val="C00000"/>
                </a:solidFill>
              </a:rPr>
              <a:t>Dias 15: Refleksionsspørgsmål om rollen som mentor og det at passe på sig selv </a:t>
            </a:r>
            <a:r>
              <a:rPr lang="da-DK" sz="1200" i="1" dirty="0">
                <a:solidFill>
                  <a:srgbClr val="C00000"/>
                </a:solidFill>
              </a:rPr>
              <a:t>(brug dette dias til at tale om , hvad det kræver at være mentor)</a:t>
            </a:r>
            <a:endParaRPr lang="da-DK" sz="1200" dirty="0">
              <a:solidFill>
                <a:srgbClr val="C00000"/>
              </a:solidFill>
            </a:endParaRPr>
          </a:p>
          <a:p>
            <a:r>
              <a:rPr lang="da-DK" sz="1200" dirty="0">
                <a:solidFill>
                  <a:srgbClr val="C00000"/>
                </a:solidFill>
              </a:rPr>
              <a:t>Dias 16: Forventningsafstemning mellem jobcenter og mentor </a:t>
            </a:r>
            <a:r>
              <a:rPr lang="da-DK" sz="1200" i="1" dirty="0">
                <a:solidFill>
                  <a:srgbClr val="C00000"/>
                </a:solidFill>
              </a:rPr>
              <a:t>(brug dette dias som udgangspunkt for en forventningsafstemning)</a:t>
            </a:r>
          </a:p>
          <a:p>
            <a:r>
              <a:rPr lang="da-DK" dirty="0"/>
              <a:t>Dias 17: Link til oversigt</a:t>
            </a:r>
            <a:r>
              <a:rPr lang="da-DK" baseline="0" dirty="0"/>
              <a:t> over typiske scenarier </a:t>
            </a:r>
            <a:r>
              <a:rPr lang="da-DK" i="1" baseline="0" dirty="0"/>
              <a:t>(Introducér mentorerne for materialesamlingen på www.cabiweb.dk/virksomhedsmentor)</a:t>
            </a:r>
          </a:p>
          <a:p>
            <a:endParaRPr lang="da-DK" i="1" baseline="0" dirty="0"/>
          </a:p>
          <a:p>
            <a:r>
              <a:rPr lang="da-DK" i="1" baseline="0" dirty="0"/>
              <a:t>*Ønsker du at indsætte film i skabelonen, kan du downloade dem fra </a:t>
            </a:r>
            <a:r>
              <a:rPr lang="da-DK" i="1" baseline="0" dirty="0" err="1"/>
              <a:t>youtube</a:t>
            </a:r>
            <a:r>
              <a:rPr lang="da-DK" i="1" baseline="0" dirty="0"/>
              <a:t> til din computer forinden (følg links </a:t>
            </a:r>
            <a:r>
              <a:rPr lang="da-DK" i="1" baseline="0"/>
              <a:t>til filmene i denne præsentation) og </a:t>
            </a:r>
            <a:r>
              <a:rPr lang="da-DK" i="1" baseline="0" dirty="0"/>
              <a:t>sætte dem ind på de specifikke dias. Det gør du ved at vælge </a:t>
            </a:r>
            <a:r>
              <a:rPr lang="da-DK" b="1" i="1" baseline="0" dirty="0"/>
              <a:t>Indsæt</a:t>
            </a:r>
            <a:r>
              <a:rPr lang="da-DK" b="0" i="1" baseline="0" dirty="0"/>
              <a:t> – </a:t>
            </a:r>
            <a:r>
              <a:rPr lang="da-DK" b="1" i="1" baseline="0" dirty="0"/>
              <a:t>Video</a:t>
            </a:r>
            <a:r>
              <a:rPr lang="da-DK" b="0" i="1" baseline="0" dirty="0"/>
              <a:t> – </a:t>
            </a:r>
            <a:r>
              <a:rPr lang="da-DK" b="1" i="1" baseline="0" dirty="0"/>
              <a:t>Video fra fil…</a:t>
            </a:r>
            <a:r>
              <a:rPr lang="da-DK" b="0" i="1" baseline="0" dirty="0"/>
              <a:t> og så vælge filmene fra det sted på din computer, du har gemt dem.</a:t>
            </a:r>
            <a:endParaRPr lang="da-DK" dirty="0"/>
          </a:p>
        </p:txBody>
      </p:sp>
      <p:sp>
        <p:nvSpPr>
          <p:cNvPr id="4" name="Pladsholder til diasnummer 3"/>
          <p:cNvSpPr>
            <a:spLocks noGrp="1"/>
          </p:cNvSpPr>
          <p:nvPr>
            <p:ph type="sldNum" sz="quarter" idx="10"/>
          </p:nvPr>
        </p:nvSpPr>
        <p:spPr/>
        <p:txBody>
          <a:bodyPr/>
          <a:lstStyle/>
          <a:p>
            <a:fld id="{68D9A375-D1DA-4712-BF2D-AEA2B4EEC63F}" type="slidenum">
              <a:rPr lang="da-DK" smtClean="0"/>
              <a:t>1</a:t>
            </a:fld>
            <a:endParaRPr lang="da-DK"/>
          </a:p>
        </p:txBody>
      </p:sp>
    </p:spTree>
    <p:extLst>
      <p:ext uri="{BB962C8B-B14F-4D97-AF65-F5344CB8AC3E}">
        <p14:creationId xmlns:p14="http://schemas.microsoft.com/office/powerpoint/2010/main" val="23197487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a:t>Diskuter i mindre grupper et eller flere af spørgsmålene.</a:t>
            </a:r>
            <a:r>
              <a:rPr lang="da-DK" baseline="0" dirty="0"/>
              <a:t> Saml op i plenum og noter gode eksempler og pointer ned.</a:t>
            </a:r>
            <a:endParaRPr lang="da-DK" dirty="0"/>
          </a:p>
          <a:p>
            <a:endParaRPr lang="da-DK" dirty="0"/>
          </a:p>
        </p:txBody>
      </p:sp>
      <p:sp>
        <p:nvSpPr>
          <p:cNvPr id="4" name="Pladsholder til diasnummer 3"/>
          <p:cNvSpPr>
            <a:spLocks noGrp="1"/>
          </p:cNvSpPr>
          <p:nvPr>
            <p:ph type="sldNum" sz="quarter" idx="10"/>
          </p:nvPr>
        </p:nvSpPr>
        <p:spPr/>
        <p:txBody>
          <a:bodyPr/>
          <a:lstStyle/>
          <a:p>
            <a:fld id="{68D9A375-D1DA-4712-BF2D-AEA2B4EEC63F}" type="slidenum">
              <a:rPr lang="da-DK" smtClean="0"/>
              <a:t>10</a:t>
            </a:fld>
            <a:endParaRPr lang="da-DK"/>
          </a:p>
        </p:txBody>
      </p:sp>
    </p:spTree>
    <p:extLst>
      <p:ext uri="{BB962C8B-B14F-4D97-AF65-F5344CB8AC3E}">
        <p14:creationId xmlns:p14="http://schemas.microsoft.com/office/powerpoint/2010/main" val="2074902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Filmen illustrerer, hvordan du som mentor kan arbejde med at finde opgaver til </a:t>
            </a:r>
            <a:r>
              <a:rPr lang="da-DK" dirty="0" err="1"/>
              <a:t>mentee</a:t>
            </a:r>
            <a:r>
              <a:rPr lang="da-DK" dirty="0"/>
              <a:t>.</a:t>
            </a:r>
          </a:p>
          <a:p>
            <a:endParaRPr lang="da-DK" dirty="0"/>
          </a:p>
          <a:p>
            <a:endParaRPr lang="da-DK" dirty="0"/>
          </a:p>
        </p:txBody>
      </p:sp>
      <p:sp>
        <p:nvSpPr>
          <p:cNvPr id="4" name="Pladsholder til diasnummer 3"/>
          <p:cNvSpPr>
            <a:spLocks noGrp="1"/>
          </p:cNvSpPr>
          <p:nvPr>
            <p:ph type="sldNum" sz="quarter" idx="10"/>
          </p:nvPr>
        </p:nvSpPr>
        <p:spPr/>
        <p:txBody>
          <a:bodyPr/>
          <a:lstStyle/>
          <a:p>
            <a:fld id="{68D9A375-D1DA-4712-BF2D-AEA2B4EEC63F}" type="slidenum">
              <a:rPr lang="da-DK" smtClean="0"/>
              <a:t>11</a:t>
            </a:fld>
            <a:endParaRPr lang="da-DK"/>
          </a:p>
        </p:txBody>
      </p:sp>
    </p:spTree>
    <p:extLst>
      <p:ext uri="{BB962C8B-B14F-4D97-AF65-F5344CB8AC3E}">
        <p14:creationId xmlns:p14="http://schemas.microsoft.com/office/powerpoint/2010/main" val="40936880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a:t>Lad deltagerne diskutere spørgsmålene i mindre grupper. Lav efterfølgende en brainstorm i plenum, hvor I noterer alle de ideer, der kommer frem op på plancher, som deltagerne sidenhen kan få – f.eks. renskrevne,</a:t>
            </a:r>
            <a:r>
              <a:rPr lang="da-DK" baseline="0" dirty="0"/>
              <a:t> eller ved at I tager fotos på en </a:t>
            </a:r>
            <a:r>
              <a:rPr lang="da-DK" baseline="0" dirty="0" err="1"/>
              <a:t>I-pad</a:t>
            </a:r>
            <a:endParaRPr lang="da-DK" dirty="0"/>
          </a:p>
          <a:p>
            <a:endParaRPr lang="da-DK" dirty="0"/>
          </a:p>
        </p:txBody>
      </p:sp>
      <p:sp>
        <p:nvSpPr>
          <p:cNvPr id="4" name="Pladsholder til diasnummer 3"/>
          <p:cNvSpPr>
            <a:spLocks noGrp="1"/>
          </p:cNvSpPr>
          <p:nvPr>
            <p:ph type="sldNum" sz="quarter" idx="10"/>
          </p:nvPr>
        </p:nvSpPr>
        <p:spPr/>
        <p:txBody>
          <a:bodyPr/>
          <a:lstStyle/>
          <a:p>
            <a:fld id="{68D9A375-D1DA-4712-BF2D-AEA2B4EEC63F}" type="slidenum">
              <a:rPr lang="da-DK" smtClean="0"/>
              <a:t>12</a:t>
            </a:fld>
            <a:endParaRPr lang="da-DK"/>
          </a:p>
        </p:txBody>
      </p:sp>
    </p:spTree>
    <p:extLst>
      <p:ext uri="{BB962C8B-B14F-4D97-AF65-F5344CB8AC3E}">
        <p14:creationId xmlns:p14="http://schemas.microsoft.com/office/powerpoint/2010/main" val="6929581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 filmen bliver du introduceret til brugen af skalaspørgsmål og hvordan, du arbejder med </a:t>
            </a:r>
            <a:r>
              <a:rPr lang="da-DK" dirty="0" err="1"/>
              <a:t>mentees</a:t>
            </a:r>
            <a:r>
              <a:rPr lang="da-DK" dirty="0"/>
              <a:t> udvikling.</a:t>
            </a:r>
          </a:p>
        </p:txBody>
      </p:sp>
      <p:sp>
        <p:nvSpPr>
          <p:cNvPr id="4" name="Pladsholder til diasnummer 3"/>
          <p:cNvSpPr>
            <a:spLocks noGrp="1"/>
          </p:cNvSpPr>
          <p:nvPr>
            <p:ph type="sldNum" sz="quarter" idx="10"/>
          </p:nvPr>
        </p:nvSpPr>
        <p:spPr/>
        <p:txBody>
          <a:bodyPr/>
          <a:lstStyle/>
          <a:p>
            <a:fld id="{68D9A375-D1DA-4712-BF2D-AEA2B4EEC63F}" type="slidenum">
              <a:rPr lang="da-DK" smtClean="0"/>
              <a:t>13</a:t>
            </a:fld>
            <a:endParaRPr lang="da-DK"/>
          </a:p>
        </p:txBody>
      </p:sp>
    </p:spTree>
    <p:extLst>
      <p:ext uri="{BB962C8B-B14F-4D97-AF65-F5344CB8AC3E}">
        <p14:creationId xmlns:p14="http://schemas.microsoft.com/office/powerpoint/2010/main" val="38265322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Bed deltagerne i mindre grupper diskutere et eller flere af de spørgsmål, som er mest presserende for dem</a:t>
            </a:r>
          </a:p>
          <a:p>
            <a:endParaRPr lang="da-DK" dirty="0"/>
          </a:p>
          <a:p>
            <a:r>
              <a:rPr lang="da-DK" dirty="0"/>
              <a:t>Saml op på gruppediskussionerne i plenum og hav fokus på at trække enkelte gode råd ud af diskussionerne</a:t>
            </a:r>
          </a:p>
          <a:p>
            <a:endParaRPr lang="da-DK" dirty="0"/>
          </a:p>
          <a:p>
            <a:endParaRPr lang="da-DK" dirty="0"/>
          </a:p>
        </p:txBody>
      </p:sp>
      <p:sp>
        <p:nvSpPr>
          <p:cNvPr id="4" name="Pladsholder til diasnummer 3"/>
          <p:cNvSpPr>
            <a:spLocks noGrp="1"/>
          </p:cNvSpPr>
          <p:nvPr>
            <p:ph type="sldNum" sz="quarter" idx="10"/>
          </p:nvPr>
        </p:nvSpPr>
        <p:spPr/>
        <p:txBody>
          <a:bodyPr/>
          <a:lstStyle/>
          <a:p>
            <a:fld id="{68D9A375-D1DA-4712-BF2D-AEA2B4EEC63F}" type="slidenum">
              <a:rPr lang="da-DK" smtClean="0"/>
              <a:t>14</a:t>
            </a:fld>
            <a:endParaRPr lang="da-DK"/>
          </a:p>
        </p:txBody>
      </p:sp>
    </p:spTree>
    <p:extLst>
      <p:ext uri="{BB962C8B-B14F-4D97-AF65-F5344CB8AC3E}">
        <p14:creationId xmlns:p14="http://schemas.microsoft.com/office/powerpoint/2010/main" val="2570405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Alle mentorer har behov for at finde balancen mellem at give og samtidig passe på sig selv.</a:t>
            </a:r>
          </a:p>
          <a:p>
            <a:r>
              <a:rPr lang="da-DK" dirty="0"/>
              <a:t>Lad deltagerne bruge 5 minutter hver for sig til at overveje spørgsmålene.</a:t>
            </a:r>
          </a:p>
          <a:p>
            <a:r>
              <a:rPr lang="da-DK" dirty="0"/>
              <a:t>Lad dem de næste 10 minutter gå i dialog 2 og 2, om hvad de hver især mener og tænker.</a:t>
            </a:r>
          </a:p>
          <a:p>
            <a:r>
              <a:rPr lang="da-DK" dirty="0"/>
              <a:t>Saml</a:t>
            </a:r>
            <a:r>
              <a:rPr lang="da-DK" baseline="0" dirty="0"/>
              <a:t> op i plenum på de væsentligste pointer.</a:t>
            </a:r>
            <a:endParaRPr lang="da-DK" dirty="0"/>
          </a:p>
          <a:p>
            <a:endParaRPr lang="da-DK" dirty="0"/>
          </a:p>
        </p:txBody>
      </p:sp>
      <p:sp>
        <p:nvSpPr>
          <p:cNvPr id="4" name="Pladsholder til diasnummer 3"/>
          <p:cNvSpPr>
            <a:spLocks noGrp="1"/>
          </p:cNvSpPr>
          <p:nvPr>
            <p:ph type="sldNum" sz="quarter" idx="10"/>
          </p:nvPr>
        </p:nvSpPr>
        <p:spPr/>
        <p:txBody>
          <a:bodyPr/>
          <a:lstStyle/>
          <a:p>
            <a:fld id="{68D9A375-D1DA-4712-BF2D-AEA2B4EEC63F}" type="slidenum">
              <a:rPr lang="da-DK" smtClean="0"/>
              <a:t>15</a:t>
            </a:fld>
            <a:endParaRPr lang="da-DK"/>
          </a:p>
        </p:txBody>
      </p:sp>
    </p:spTree>
    <p:extLst>
      <p:ext uri="{BB962C8B-B14F-4D97-AF65-F5344CB8AC3E}">
        <p14:creationId xmlns:p14="http://schemas.microsoft.com/office/powerpoint/2010/main" val="8682757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Linker</a:t>
            </a:r>
            <a:r>
              <a:rPr lang="da-DK" baseline="0" dirty="0"/>
              <a:t> til siden på cabiweb.dk med t</a:t>
            </a:r>
            <a:r>
              <a:rPr lang="da-DK" dirty="0"/>
              <a:t>ypiske scenarier, man som mentor kan komme ud for, hvis man har en </a:t>
            </a:r>
            <a:r>
              <a:rPr lang="da-DK" dirty="0" err="1"/>
              <a:t>mentee</a:t>
            </a:r>
            <a:r>
              <a:rPr lang="da-DK" dirty="0"/>
              <a:t> med en psykisk lidelse. </a:t>
            </a:r>
          </a:p>
          <a:p>
            <a:r>
              <a:rPr lang="da-DK" dirty="0"/>
              <a:t>En anvendelsesorienteret</a:t>
            </a:r>
            <a:r>
              <a:rPr lang="da-DK" baseline="0" dirty="0"/>
              <a:t> materialesamling, </a:t>
            </a:r>
            <a:r>
              <a:rPr lang="da-DK" dirty="0"/>
              <a:t>hvis du skulle komme i en situation, hvor du har brug for konkret hjælp og vejledning.</a:t>
            </a:r>
          </a:p>
          <a:p>
            <a:endParaRPr lang="da-DK" dirty="0"/>
          </a:p>
          <a:p>
            <a:r>
              <a:rPr lang="da-DK" b="1"/>
              <a:t>Animation </a:t>
            </a:r>
            <a:r>
              <a:rPr lang="da-DK" b="1" dirty="0"/>
              <a:t>1: </a:t>
            </a:r>
            <a:r>
              <a:rPr lang="da-DK" dirty="0"/>
              <a:t>Husk</a:t>
            </a:r>
            <a:r>
              <a:rPr lang="da-DK" baseline="0" dirty="0"/>
              <a:t> også, at jobcenteret altid er der til at hjælpe!</a:t>
            </a:r>
            <a:endParaRPr lang="da-DK" dirty="0"/>
          </a:p>
        </p:txBody>
      </p:sp>
      <p:sp>
        <p:nvSpPr>
          <p:cNvPr id="4" name="Pladsholder til diasnummer 3"/>
          <p:cNvSpPr>
            <a:spLocks noGrp="1"/>
          </p:cNvSpPr>
          <p:nvPr>
            <p:ph type="sldNum" sz="quarter" idx="10"/>
          </p:nvPr>
        </p:nvSpPr>
        <p:spPr/>
        <p:txBody>
          <a:bodyPr/>
          <a:lstStyle/>
          <a:p>
            <a:fld id="{68D9A375-D1DA-4712-BF2D-AEA2B4EEC63F}" type="slidenum">
              <a:rPr lang="da-DK" smtClean="0"/>
              <a:t>16</a:t>
            </a:fld>
            <a:endParaRPr lang="da-DK"/>
          </a:p>
        </p:txBody>
      </p:sp>
    </p:spTree>
    <p:extLst>
      <p:ext uri="{BB962C8B-B14F-4D97-AF65-F5344CB8AC3E}">
        <p14:creationId xmlns:p14="http://schemas.microsoft.com/office/powerpoint/2010/main" val="14845828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diasnummer 3"/>
          <p:cNvSpPr>
            <a:spLocks noGrp="1"/>
          </p:cNvSpPr>
          <p:nvPr>
            <p:ph type="sldNum" sz="quarter" idx="10"/>
          </p:nvPr>
        </p:nvSpPr>
        <p:spPr/>
        <p:txBody>
          <a:bodyPr/>
          <a:lstStyle/>
          <a:p>
            <a:fld id="{68D9A375-D1DA-4712-BF2D-AEA2B4EEC63F}" type="slidenum">
              <a:rPr lang="da-DK" smtClean="0"/>
              <a:t>2</a:t>
            </a:fld>
            <a:endParaRPr lang="da-DK"/>
          </a:p>
        </p:txBody>
      </p:sp>
    </p:spTree>
    <p:extLst>
      <p:ext uri="{BB962C8B-B14F-4D97-AF65-F5344CB8AC3E}">
        <p14:creationId xmlns:p14="http://schemas.microsoft.com/office/powerpoint/2010/main" val="20246243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a:t>Citater fra unge i projekt Hverdagsliv. Publiceret i ”Ungdomsliv med mentor”, fra Socialt Udviklingscenter SUS</a:t>
            </a:r>
          </a:p>
          <a:p>
            <a:endParaRPr lang="da-DK" dirty="0"/>
          </a:p>
        </p:txBody>
      </p:sp>
      <p:sp>
        <p:nvSpPr>
          <p:cNvPr id="4" name="Pladsholder til diasnummer 3"/>
          <p:cNvSpPr>
            <a:spLocks noGrp="1"/>
          </p:cNvSpPr>
          <p:nvPr>
            <p:ph type="sldNum" sz="quarter" idx="10"/>
          </p:nvPr>
        </p:nvSpPr>
        <p:spPr/>
        <p:txBody>
          <a:bodyPr/>
          <a:lstStyle/>
          <a:p>
            <a:fld id="{68D9A375-D1DA-4712-BF2D-AEA2B4EEC63F}" type="slidenum">
              <a:rPr lang="da-DK" smtClean="0"/>
              <a:t>3</a:t>
            </a:fld>
            <a:endParaRPr lang="da-DK"/>
          </a:p>
        </p:txBody>
      </p:sp>
    </p:spTree>
    <p:extLst>
      <p:ext uri="{BB962C8B-B14F-4D97-AF65-F5344CB8AC3E}">
        <p14:creationId xmlns:p14="http://schemas.microsoft.com/office/powerpoint/2010/main" val="40185391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En</a:t>
            </a:r>
            <a:r>
              <a:rPr lang="da-DK" baseline="0" dirty="0"/>
              <a:t> af de helt vigtige forudsætninger for, at et forløb skal lykkes er, at virksomhedsmentoren har fået klar besked fra jobcentret om, hvad målet med relationen og forløbet skal være. Hvis det ikke er klart, er det vigtigt at tage kontakt til jobcentret for at få afklaret det.</a:t>
            </a:r>
          </a:p>
          <a:p>
            <a:endParaRPr lang="da-DK" baseline="0" dirty="0"/>
          </a:p>
          <a:p>
            <a:r>
              <a:rPr lang="da-DK" baseline="0" dirty="0"/>
              <a:t>Brug spørgsmålene til at få talt om, hvad der skal til for, at opgaven er så klart beskrevet både for </a:t>
            </a:r>
            <a:r>
              <a:rPr lang="da-DK" baseline="0" dirty="0" err="1"/>
              <a:t>mentee</a:t>
            </a:r>
            <a:r>
              <a:rPr lang="da-DK" baseline="0" dirty="0"/>
              <a:t> og mentor, at de sammen kan arbejde henimod et fælles mål.</a:t>
            </a:r>
            <a:endParaRPr lang="da-DK" dirty="0"/>
          </a:p>
          <a:p>
            <a:endParaRPr lang="da-DK" dirty="0"/>
          </a:p>
        </p:txBody>
      </p:sp>
      <p:sp>
        <p:nvSpPr>
          <p:cNvPr id="4" name="Pladsholder til diasnummer 3"/>
          <p:cNvSpPr>
            <a:spLocks noGrp="1"/>
          </p:cNvSpPr>
          <p:nvPr>
            <p:ph type="sldNum" sz="quarter" idx="10"/>
          </p:nvPr>
        </p:nvSpPr>
        <p:spPr/>
        <p:txBody>
          <a:bodyPr/>
          <a:lstStyle/>
          <a:p>
            <a:fld id="{68D9A375-D1DA-4712-BF2D-AEA2B4EEC63F}" type="slidenum">
              <a:rPr lang="da-DK" smtClean="0"/>
              <a:t>4</a:t>
            </a:fld>
            <a:endParaRPr lang="da-DK"/>
          </a:p>
        </p:txBody>
      </p:sp>
    </p:spTree>
    <p:extLst>
      <p:ext uri="{BB962C8B-B14F-4D97-AF65-F5344CB8AC3E}">
        <p14:creationId xmlns:p14="http://schemas.microsoft.com/office/powerpoint/2010/main" val="621876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a-DK" dirty="0"/>
              <a:t>Vis filmen som introduktion til at tale om, hvad det kræver at være mentor for psykisk sårbare</a:t>
            </a:r>
          </a:p>
          <a:p>
            <a:endParaRPr lang="da-DK" dirty="0"/>
          </a:p>
          <a:p>
            <a:endParaRPr lang="da-DK" i="0" baseline="0" dirty="0"/>
          </a:p>
        </p:txBody>
      </p:sp>
      <p:sp>
        <p:nvSpPr>
          <p:cNvPr id="4" name="Pladsholder til diasnummer 3"/>
          <p:cNvSpPr>
            <a:spLocks noGrp="1"/>
          </p:cNvSpPr>
          <p:nvPr>
            <p:ph type="sldNum" sz="quarter" idx="10"/>
          </p:nvPr>
        </p:nvSpPr>
        <p:spPr/>
        <p:txBody>
          <a:bodyPr/>
          <a:lstStyle/>
          <a:p>
            <a:fld id="{68D9A375-D1DA-4712-BF2D-AEA2B4EEC63F}" type="slidenum">
              <a:rPr lang="da-DK" smtClean="0"/>
              <a:t>5</a:t>
            </a:fld>
            <a:endParaRPr lang="da-DK"/>
          </a:p>
        </p:txBody>
      </p:sp>
    </p:spTree>
    <p:extLst>
      <p:ext uri="{BB962C8B-B14F-4D97-AF65-F5344CB8AC3E}">
        <p14:creationId xmlns:p14="http://schemas.microsoft.com/office/powerpoint/2010/main" val="1500704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Lad deltagerne vælge et par af spørgsmålene, som de diskuterer i mindre grupper</a:t>
            </a:r>
            <a:r>
              <a:rPr lang="da-DK" baseline="0" dirty="0"/>
              <a:t>. </a:t>
            </a:r>
          </a:p>
          <a:p>
            <a:r>
              <a:rPr lang="da-DK" baseline="0" dirty="0"/>
              <a:t>Saml op ved at notere deltagernes særlige opmærksomhedspunkter op og diskuter dem i plenum med det formål at give deltagerne inspiration til, hvordan de kan gribe opgaven som mentor an, når de kommer hjem.</a:t>
            </a:r>
            <a:endParaRPr lang="da-DK" dirty="0"/>
          </a:p>
          <a:p>
            <a:endParaRPr lang="da-DK" dirty="0"/>
          </a:p>
        </p:txBody>
      </p:sp>
      <p:sp>
        <p:nvSpPr>
          <p:cNvPr id="4" name="Pladsholder til diasnummer 3"/>
          <p:cNvSpPr>
            <a:spLocks noGrp="1"/>
          </p:cNvSpPr>
          <p:nvPr>
            <p:ph type="sldNum" sz="quarter" idx="10"/>
          </p:nvPr>
        </p:nvSpPr>
        <p:spPr/>
        <p:txBody>
          <a:bodyPr/>
          <a:lstStyle/>
          <a:p>
            <a:fld id="{68D9A375-D1DA-4712-BF2D-AEA2B4EEC63F}" type="slidenum">
              <a:rPr lang="da-DK" smtClean="0"/>
              <a:t>6</a:t>
            </a:fld>
            <a:endParaRPr lang="da-DK"/>
          </a:p>
        </p:txBody>
      </p:sp>
    </p:spTree>
    <p:extLst>
      <p:ext uri="{BB962C8B-B14F-4D97-AF65-F5344CB8AC3E}">
        <p14:creationId xmlns:p14="http://schemas.microsoft.com/office/powerpoint/2010/main" val="4650379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Filmen vejleder dig, som er mentor, i at skabe en tillidsfuld relation til din </a:t>
            </a:r>
            <a:r>
              <a:rPr lang="da-DK" dirty="0" err="1"/>
              <a:t>mentee</a:t>
            </a:r>
            <a:r>
              <a:rPr lang="da-DK" dirty="0"/>
              <a:t>.</a:t>
            </a:r>
          </a:p>
          <a:p>
            <a:endParaRPr lang="da-DK" dirty="0"/>
          </a:p>
        </p:txBody>
      </p:sp>
      <p:sp>
        <p:nvSpPr>
          <p:cNvPr id="4" name="Pladsholder til diasnummer 3"/>
          <p:cNvSpPr>
            <a:spLocks noGrp="1"/>
          </p:cNvSpPr>
          <p:nvPr>
            <p:ph type="sldNum" sz="quarter" idx="10"/>
          </p:nvPr>
        </p:nvSpPr>
        <p:spPr/>
        <p:txBody>
          <a:bodyPr/>
          <a:lstStyle/>
          <a:p>
            <a:fld id="{68D9A375-D1DA-4712-BF2D-AEA2B4EEC63F}" type="slidenum">
              <a:rPr lang="da-DK" smtClean="0"/>
              <a:t>7</a:t>
            </a:fld>
            <a:endParaRPr lang="da-DK"/>
          </a:p>
        </p:txBody>
      </p:sp>
    </p:spTree>
    <p:extLst>
      <p:ext uri="{BB962C8B-B14F-4D97-AF65-F5344CB8AC3E}">
        <p14:creationId xmlns:p14="http://schemas.microsoft.com/office/powerpoint/2010/main" val="2923661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Lad deltagerne diskutere et eller flere af spørgsmålene i mindre grupper.</a:t>
            </a:r>
          </a:p>
          <a:p>
            <a:r>
              <a:rPr lang="da-DK" dirty="0"/>
              <a:t>Saml op på diskussionerne i plenum og noter de gode råd til hverdagen derhjemme, som dukker op.</a:t>
            </a:r>
          </a:p>
          <a:p>
            <a:endParaRPr lang="da-DK" dirty="0"/>
          </a:p>
        </p:txBody>
      </p:sp>
      <p:sp>
        <p:nvSpPr>
          <p:cNvPr id="4" name="Pladsholder til diasnummer 3"/>
          <p:cNvSpPr>
            <a:spLocks noGrp="1"/>
          </p:cNvSpPr>
          <p:nvPr>
            <p:ph type="sldNum" sz="quarter" idx="10"/>
          </p:nvPr>
        </p:nvSpPr>
        <p:spPr/>
        <p:txBody>
          <a:bodyPr/>
          <a:lstStyle/>
          <a:p>
            <a:fld id="{68D9A375-D1DA-4712-BF2D-AEA2B4EEC63F}" type="slidenum">
              <a:rPr lang="da-DK" smtClean="0"/>
              <a:t>8</a:t>
            </a:fld>
            <a:endParaRPr lang="da-DK"/>
          </a:p>
        </p:txBody>
      </p:sp>
    </p:spTree>
    <p:extLst>
      <p:ext uri="{BB962C8B-B14F-4D97-AF65-F5344CB8AC3E}">
        <p14:creationId xmlns:p14="http://schemas.microsoft.com/office/powerpoint/2010/main" val="36601006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r>
              <a:rPr lang="da-DK" dirty="0"/>
              <a:t>I denne film får du gode råd til at sætte ord på </a:t>
            </a:r>
            <a:r>
              <a:rPr lang="da-DK" dirty="0" err="1"/>
              <a:t>mentees</a:t>
            </a:r>
            <a:r>
              <a:rPr lang="da-DK" dirty="0"/>
              <a:t> ressourcer og synliggøre de små skridt fremad.</a:t>
            </a:r>
          </a:p>
          <a:p>
            <a:endParaRPr lang="da-DK" dirty="0"/>
          </a:p>
          <a:p>
            <a:endParaRPr lang="da-DK" dirty="0"/>
          </a:p>
        </p:txBody>
      </p:sp>
      <p:sp>
        <p:nvSpPr>
          <p:cNvPr id="4" name="Pladsholder til diasnummer 3"/>
          <p:cNvSpPr>
            <a:spLocks noGrp="1"/>
          </p:cNvSpPr>
          <p:nvPr>
            <p:ph type="sldNum" sz="quarter" idx="10"/>
          </p:nvPr>
        </p:nvSpPr>
        <p:spPr/>
        <p:txBody>
          <a:bodyPr/>
          <a:lstStyle/>
          <a:p>
            <a:fld id="{68D9A375-D1DA-4712-BF2D-AEA2B4EEC63F}" type="slidenum">
              <a:rPr lang="da-DK" smtClean="0"/>
              <a:t>9</a:t>
            </a:fld>
            <a:endParaRPr lang="da-DK"/>
          </a:p>
        </p:txBody>
      </p:sp>
    </p:spTree>
    <p:extLst>
      <p:ext uri="{BB962C8B-B14F-4D97-AF65-F5344CB8AC3E}">
        <p14:creationId xmlns:p14="http://schemas.microsoft.com/office/powerpoint/2010/main" val="34051565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pic>
        <p:nvPicPr>
          <p:cNvPr id="10" name="Billed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ctrTitle"/>
          </p:nvPr>
        </p:nvSpPr>
        <p:spPr>
          <a:xfrm>
            <a:off x="685800" y="2130425"/>
            <a:ext cx="7772400" cy="1470025"/>
          </a:xfrm>
        </p:spPr>
        <p:txBody>
          <a:bodyPr/>
          <a:lstStyle>
            <a:lvl1pPr>
              <a:defRPr>
                <a:solidFill>
                  <a:schemeClr val="bg1"/>
                </a:solidFill>
              </a:defRPr>
            </a:lvl1pPr>
          </a:lstStyle>
          <a:p>
            <a:r>
              <a:rPr lang="da-DK" dirty="0"/>
              <a:t>Klik for at redigere i master</a:t>
            </a:r>
          </a:p>
        </p:txBody>
      </p:sp>
      <p:sp>
        <p:nvSpPr>
          <p:cNvPr id="3" name="Undertitel 2"/>
          <p:cNvSpPr>
            <a:spLocks noGrp="1"/>
          </p:cNvSpPr>
          <p:nvPr>
            <p:ph type="subTitle" idx="1"/>
          </p:nvPr>
        </p:nvSpPr>
        <p:spPr>
          <a:xfrm>
            <a:off x="1371600" y="3886200"/>
            <a:ext cx="6400800" cy="1415008"/>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dirty="0"/>
              <a:t>Klik for at redigere i master</a:t>
            </a:r>
          </a:p>
        </p:txBody>
      </p:sp>
      <p:sp>
        <p:nvSpPr>
          <p:cNvPr id="4" name="Pladsholder til dato 3"/>
          <p:cNvSpPr>
            <a:spLocks noGrp="1"/>
          </p:cNvSpPr>
          <p:nvPr>
            <p:ph type="dt" sz="half" idx="10"/>
          </p:nvPr>
        </p:nvSpPr>
        <p:spPr>
          <a:xfrm>
            <a:off x="457200" y="6165304"/>
            <a:ext cx="2133600" cy="365125"/>
          </a:xfrm>
        </p:spPr>
        <p:txBody>
          <a:bodyPr/>
          <a:lstStyle/>
          <a:p>
            <a:fld id="{98D58AAE-EF67-47F2-AEFE-A8B92D30F2C6}" type="datetimeFigureOut">
              <a:rPr lang="da-DK" smtClean="0"/>
              <a:t>21-03-2024</a:t>
            </a:fld>
            <a:endParaRPr lang="da-DK"/>
          </a:p>
        </p:txBody>
      </p:sp>
      <p:sp>
        <p:nvSpPr>
          <p:cNvPr id="5" name="Pladsholder til sidefod 4"/>
          <p:cNvSpPr>
            <a:spLocks noGrp="1"/>
          </p:cNvSpPr>
          <p:nvPr>
            <p:ph type="ftr" sz="quarter" idx="11"/>
          </p:nvPr>
        </p:nvSpPr>
        <p:spPr>
          <a:xfrm>
            <a:off x="3124200" y="6165304"/>
            <a:ext cx="2895600" cy="365125"/>
          </a:xfrm>
        </p:spPr>
        <p:txBody>
          <a:bodyPr/>
          <a:lstStyle/>
          <a:p>
            <a:endParaRPr lang="da-DK" dirty="0"/>
          </a:p>
        </p:txBody>
      </p:sp>
      <p:sp>
        <p:nvSpPr>
          <p:cNvPr id="11" name="Pladsholder til diasnummer 5"/>
          <p:cNvSpPr>
            <a:spLocks noGrp="1"/>
          </p:cNvSpPr>
          <p:nvPr>
            <p:ph type="sldNum" sz="quarter" idx="12"/>
          </p:nvPr>
        </p:nvSpPr>
        <p:spPr>
          <a:xfrm>
            <a:off x="6553200" y="6165304"/>
            <a:ext cx="2133600" cy="365125"/>
          </a:xfrm>
        </p:spPr>
        <p:txBody>
          <a:bodyPr/>
          <a:lstStyle/>
          <a:p>
            <a:fld id="{6900EE08-04F8-4B7E-984A-74B30CD48C1E}" type="slidenum">
              <a:rPr lang="da-DK" smtClean="0"/>
              <a:t>‹nr.›</a:t>
            </a:fld>
            <a:endParaRPr lang="da-DK"/>
          </a:p>
        </p:txBody>
      </p:sp>
    </p:spTree>
    <p:extLst>
      <p:ext uri="{BB962C8B-B14F-4D97-AF65-F5344CB8AC3E}">
        <p14:creationId xmlns:p14="http://schemas.microsoft.com/office/powerpoint/2010/main" val="3425779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Kun titel">
    <p:spTree>
      <p:nvGrpSpPr>
        <p:cNvPr id="1" name=""/>
        <p:cNvGrpSpPr/>
        <p:nvPr/>
      </p:nvGrpSpPr>
      <p:grpSpPr>
        <a:xfrm>
          <a:off x="0" y="0"/>
          <a:ext cx="0" cy="0"/>
          <a:chOff x="0" y="0"/>
          <a:chExt cx="0" cy="0"/>
        </a:xfrm>
      </p:grpSpPr>
      <p:pic>
        <p:nvPicPr>
          <p:cNvPr id="2" name="Billed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Pladsholder til dato 2"/>
          <p:cNvSpPr>
            <a:spLocks noGrp="1"/>
          </p:cNvSpPr>
          <p:nvPr>
            <p:ph type="dt" sz="half" idx="10"/>
          </p:nvPr>
        </p:nvSpPr>
        <p:spPr/>
        <p:txBody>
          <a:bodyPr/>
          <a:lstStyle/>
          <a:p>
            <a:fld id="{98D58AAE-EF67-47F2-AEFE-A8B92D30F2C6}" type="datetimeFigureOut">
              <a:rPr lang="da-DK" smtClean="0"/>
              <a:t>21-03-2024</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6900EE08-04F8-4B7E-984A-74B30CD48C1E}" type="slidenum">
              <a:rPr lang="da-DK" smtClean="0"/>
              <a:t>‹nr.›</a:t>
            </a:fld>
            <a:endParaRPr lang="da-DK"/>
          </a:p>
        </p:txBody>
      </p:sp>
      <p:sp>
        <p:nvSpPr>
          <p:cNvPr id="8" name="Titel 1"/>
          <p:cNvSpPr>
            <a:spLocks noGrp="1"/>
          </p:cNvSpPr>
          <p:nvPr>
            <p:ph type="title"/>
          </p:nvPr>
        </p:nvSpPr>
        <p:spPr>
          <a:xfrm>
            <a:off x="899592" y="620688"/>
            <a:ext cx="7632848" cy="648072"/>
          </a:xfrm>
        </p:spPr>
        <p:txBody>
          <a:bodyPr/>
          <a:lstStyle>
            <a:lvl1pPr algn="l">
              <a:defRPr/>
            </a:lvl1pPr>
          </a:lstStyle>
          <a:p>
            <a:r>
              <a:rPr lang="da-DK" dirty="0"/>
              <a:t>Klik for at redigere i master</a:t>
            </a:r>
          </a:p>
        </p:txBody>
      </p:sp>
    </p:spTree>
    <p:extLst>
      <p:ext uri="{BB962C8B-B14F-4D97-AF65-F5344CB8AC3E}">
        <p14:creationId xmlns:p14="http://schemas.microsoft.com/office/powerpoint/2010/main" val="2876288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pic>
        <p:nvPicPr>
          <p:cNvPr id="9" name="Billed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1792288" y="4800600"/>
            <a:ext cx="5486400" cy="566738"/>
          </a:xfrm>
        </p:spPr>
        <p:txBody>
          <a:bodyPr anchor="b"/>
          <a:lstStyle>
            <a:lvl1pPr algn="l">
              <a:defRPr sz="2000" b="1">
                <a:solidFill>
                  <a:schemeClr val="tx1"/>
                </a:solidFill>
              </a:defRPr>
            </a:lvl1pPr>
          </a:lstStyle>
          <a:p>
            <a:r>
              <a:rPr lang="da-DK" dirty="0"/>
              <a:t>Klik for at redigere i master</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dirty="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dirty="0"/>
              <a:t>Klik for at redigere i master</a:t>
            </a:r>
          </a:p>
        </p:txBody>
      </p:sp>
      <p:sp>
        <p:nvSpPr>
          <p:cNvPr id="5" name="Pladsholder til dato 4"/>
          <p:cNvSpPr>
            <a:spLocks noGrp="1"/>
          </p:cNvSpPr>
          <p:nvPr>
            <p:ph type="dt" sz="half" idx="10"/>
          </p:nvPr>
        </p:nvSpPr>
        <p:spPr/>
        <p:txBody>
          <a:bodyPr/>
          <a:lstStyle/>
          <a:p>
            <a:fld id="{98D58AAE-EF67-47F2-AEFE-A8B92D30F2C6}" type="datetimeFigureOut">
              <a:rPr lang="da-DK" smtClean="0"/>
              <a:t>21-03-2024</a:t>
            </a:fld>
            <a:endParaRPr lang="da-DK" dirty="0"/>
          </a:p>
        </p:txBody>
      </p:sp>
      <p:sp>
        <p:nvSpPr>
          <p:cNvPr id="6" name="Pladsholder til sidefod 5"/>
          <p:cNvSpPr>
            <a:spLocks noGrp="1"/>
          </p:cNvSpPr>
          <p:nvPr>
            <p:ph type="ftr" sz="quarter" idx="11"/>
          </p:nvPr>
        </p:nvSpPr>
        <p:spPr/>
        <p:txBody>
          <a:bodyPr/>
          <a:lstStyle/>
          <a:p>
            <a:endParaRPr lang="da-DK" dirty="0"/>
          </a:p>
        </p:txBody>
      </p:sp>
      <p:sp>
        <p:nvSpPr>
          <p:cNvPr id="7" name="Pladsholder til diasnummer 6"/>
          <p:cNvSpPr>
            <a:spLocks noGrp="1"/>
          </p:cNvSpPr>
          <p:nvPr>
            <p:ph type="sldNum" sz="quarter" idx="12"/>
          </p:nvPr>
        </p:nvSpPr>
        <p:spPr/>
        <p:txBody>
          <a:bodyPr/>
          <a:lstStyle/>
          <a:p>
            <a:fld id="{6900EE08-04F8-4B7E-984A-74B30CD48C1E}" type="slidenum">
              <a:rPr lang="da-DK" smtClean="0"/>
              <a:t>‹nr.›</a:t>
            </a:fld>
            <a:endParaRPr lang="da-DK" dirty="0"/>
          </a:p>
        </p:txBody>
      </p:sp>
    </p:spTree>
    <p:extLst>
      <p:ext uri="{BB962C8B-B14F-4D97-AF65-F5344CB8AC3E}">
        <p14:creationId xmlns:p14="http://schemas.microsoft.com/office/powerpoint/2010/main" val="25731577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1_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da-DK" dirty="0"/>
              <a:t>Klik for at redigere i master</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dirty="0"/>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dirty="0"/>
              <a:t>Klik for at redigere i master</a:t>
            </a:r>
          </a:p>
        </p:txBody>
      </p:sp>
      <p:sp>
        <p:nvSpPr>
          <p:cNvPr id="5" name="Pladsholder til dato 4"/>
          <p:cNvSpPr>
            <a:spLocks noGrp="1"/>
          </p:cNvSpPr>
          <p:nvPr>
            <p:ph type="dt" sz="half" idx="10"/>
          </p:nvPr>
        </p:nvSpPr>
        <p:spPr/>
        <p:txBody>
          <a:bodyPr/>
          <a:lstStyle/>
          <a:p>
            <a:fld id="{98D58AAE-EF67-47F2-AEFE-A8B92D30F2C6}" type="datetimeFigureOut">
              <a:rPr lang="da-DK" smtClean="0"/>
              <a:t>21-03-2024</a:t>
            </a:fld>
            <a:endParaRPr lang="da-DK" dirty="0"/>
          </a:p>
        </p:txBody>
      </p:sp>
      <p:sp>
        <p:nvSpPr>
          <p:cNvPr id="6" name="Pladsholder til sidefod 5"/>
          <p:cNvSpPr>
            <a:spLocks noGrp="1"/>
          </p:cNvSpPr>
          <p:nvPr>
            <p:ph type="ftr" sz="quarter" idx="11"/>
          </p:nvPr>
        </p:nvSpPr>
        <p:spPr/>
        <p:txBody>
          <a:bodyPr/>
          <a:lstStyle/>
          <a:p>
            <a:endParaRPr lang="da-DK" dirty="0"/>
          </a:p>
        </p:txBody>
      </p:sp>
      <p:sp>
        <p:nvSpPr>
          <p:cNvPr id="7" name="Pladsholder til diasnummer 6"/>
          <p:cNvSpPr>
            <a:spLocks noGrp="1"/>
          </p:cNvSpPr>
          <p:nvPr>
            <p:ph type="sldNum" sz="quarter" idx="12"/>
          </p:nvPr>
        </p:nvSpPr>
        <p:spPr/>
        <p:txBody>
          <a:bodyPr/>
          <a:lstStyle/>
          <a:p>
            <a:fld id="{6900EE08-04F8-4B7E-984A-74B30CD48C1E}" type="slidenum">
              <a:rPr lang="da-DK" smtClean="0"/>
              <a:t>‹nr.›</a:t>
            </a:fld>
            <a:endParaRPr lang="da-DK" dirty="0"/>
          </a:p>
        </p:txBody>
      </p:sp>
    </p:spTree>
    <p:extLst>
      <p:ext uri="{BB962C8B-B14F-4D97-AF65-F5344CB8AC3E}">
        <p14:creationId xmlns:p14="http://schemas.microsoft.com/office/powerpoint/2010/main" val="2541995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pic>
        <p:nvPicPr>
          <p:cNvPr id="7" name="Bille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755576" y="620688"/>
            <a:ext cx="7632848" cy="724942"/>
          </a:xfrm>
        </p:spPr>
        <p:txBody>
          <a:bodyPr/>
          <a:lstStyle/>
          <a:p>
            <a:r>
              <a:rPr lang="da-DK" dirty="0"/>
              <a:t>Klik for at redigere i master</a:t>
            </a:r>
          </a:p>
        </p:txBody>
      </p:sp>
      <p:sp>
        <p:nvSpPr>
          <p:cNvPr id="3" name="Pladsholder til indhold 2"/>
          <p:cNvSpPr>
            <a:spLocks noGrp="1"/>
          </p:cNvSpPr>
          <p:nvPr>
            <p:ph idx="1"/>
          </p:nvPr>
        </p:nvSpPr>
        <p:spPr>
          <a:xfrm>
            <a:off x="755576" y="1600200"/>
            <a:ext cx="7931224" cy="4525963"/>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98D58AAE-EF67-47F2-AEFE-A8B92D30F2C6}" type="datetimeFigureOut">
              <a:rPr lang="da-DK" smtClean="0"/>
              <a:t>21-03-2024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900EE08-04F8-4B7E-984A-74B30CD48C1E}" type="slidenum">
              <a:rPr lang="da-DK" smtClean="0"/>
              <a:t>‹nr.›</a:t>
            </a:fld>
            <a:endParaRPr lang="da-DK"/>
          </a:p>
        </p:txBody>
      </p:sp>
    </p:spTree>
    <p:extLst>
      <p:ext uri="{BB962C8B-B14F-4D97-AF65-F5344CB8AC3E}">
        <p14:creationId xmlns:p14="http://schemas.microsoft.com/office/powerpoint/2010/main" val="3223619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el og indholdsobjekt">
    <p:spTree>
      <p:nvGrpSpPr>
        <p:cNvPr id="1" name=""/>
        <p:cNvGrpSpPr/>
        <p:nvPr/>
      </p:nvGrpSpPr>
      <p:grpSpPr>
        <a:xfrm>
          <a:off x="0" y="0"/>
          <a:ext cx="0" cy="0"/>
          <a:chOff x="0" y="0"/>
          <a:chExt cx="0" cy="0"/>
        </a:xfrm>
      </p:grpSpPr>
      <p:pic>
        <p:nvPicPr>
          <p:cNvPr id="7" name="Bille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Billed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6512" y="0"/>
            <a:ext cx="9144000" cy="6858000"/>
          </a:xfrm>
          <a:prstGeom prst="rect">
            <a:avLst/>
          </a:prstGeom>
        </p:spPr>
      </p:pic>
      <p:sp>
        <p:nvSpPr>
          <p:cNvPr id="2" name="Titel 1"/>
          <p:cNvSpPr>
            <a:spLocks noGrp="1"/>
          </p:cNvSpPr>
          <p:nvPr>
            <p:ph type="title"/>
          </p:nvPr>
        </p:nvSpPr>
        <p:spPr>
          <a:xfrm>
            <a:off x="899592" y="620688"/>
            <a:ext cx="7632848" cy="724942"/>
          </a:xfrm>
        </p:spPr>
        <p:txBody>
          <a:bodyPr/>
          <a:lstStyle>
            <a:lvl1pPr algn="l">
              <a:defRPr/>
            </a:lvl1pPr>
          </a:lstStyle>
          <a:p>
            <a:r>
              <a:rPr lang="da-DK" dirty="0"/>
              <a:t>Klik for at redigere i master</a:t>
            </a:r>
          </a:p>
        </p:txBody>
      </p:sp>
      <p:sp>
        <p:nvSpPr>
          <p:cNvPr id="3" name="Pladsholder til indhold 2"/>
          <p:cNvSpPr>
            <a:spLocks noGrp="1"/>
          </p:cNvSpPr>
          <p:nvPr>
            <p:ph idx="1"/>
          </p:nvPr>
        </p:nvSpPr>
        <p:spPr>
          <a:xfrm>
            <a:off x="755576" y="1600200"/>
            <a:ext cx="7931224" cy="4525963"/>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98D58AAE-EF67-47F2-AEFE-A8B92D30F2C6}" type="datetimeFigureOut">
              <a:rPr lang="da-DK" smtClean="0"/>
              <a:t>21-03-2024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900EE08-04F8-4B7E-984A-74B30CD48C1E}" type="slidenum">
              <a:rPr lang="da-DK" smtClean="0"/>
              <a:t>‹nr.›</a:t>
            </a:fld>
            <a:endParaRPr lang="da-DK"/>
          </a:p>
        </p:txBody>
      </p:sp>
    </p:spTree>
    <p:extLst>
      <p:ext uri="{BB962C8B-B14F-4D97-AF65-F5344CB8AC3E}">
        <p14:creationId xmlns:p14="http://schemas.microsoft.com/office/powerpoint/2010/main" val="2546072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el og indholdsobjekt">
    <p:spTree>
      <p:nvGrpSpPr>
        <p:cNvPr id="1" name=""/>
        <p:cNvGrpSpPr/>
        <p:nvPr/>
      </p:nvGrpSpPr>
      <p:grpSpPr>
        <a:xfrm>
          <a:off x="0" y="0"/>
          <a:ext cx="0" cy="0"/>
          <a:chOff x="0" y="0"/>
          <a:chExt cx="0" cy="0"/>
        </a:xfrm>
      </p:grpSpPr>
      <p:pic>
        <p:nvPicPr>
          <p:cNvPr id="7" name="Bille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899592" y="620688"/>
            <a:ext cx="7632848" cy="724942"/>
          </a:xfrm>
        </p:spPr>
        <p:txBody>
          <a:bodyPr/>
          <a:lstStyle>
            <a:lvl1pPr algn="l">
              <a:defRPr/>
            </a:lvl1pPr>
          </a:lstStyle>
          <a:p>
            <a:r>
              <a:rPr lang="da-DK" dirty="0"/>
              <a:t>Klik for at redigere i master</a:t>
            </a:r>
          </a:p>
        </p:txBody>
      </p:sp>
      <p:sp>
        <p:nvSpPr>
          <p:cNvPr id="3" name="Pladsholder til indhold 2"/>
          <p:cNvSpPr>
            <a:spLocks noGrp="1"/>
          </p:cNvSpPr>
          <p:nvPr>
            <p:ph idx="1"/>
          </p:nvPr>
        </p:nvSpPr>
        <p:spPr>
          <a:xfrm>
            <a:off x="755576" y="1600200"/>
            <a:ext cx="7931224" cy="4525963"/>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98D58AAE-EF67-47F2-AEFE-A8B92D30F2C6}" type="datetimeFigureOut">
              <a:rPr lang="da-DK" smtClean="0"/>
              <a:t>21-03-2024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900EE08-04F8-4B7E-984A-74B30CD48C1E}" type="slidenum">
              <a:rPr lang="da-DK" smtClean="0"/>
              <a:t>‹nr.›</a:t>
            </a:fld>
            <a:endParaRPr lang="da-DK"/>
          </a:p>
        </p:txBody>
      </p:sp>
    </p:spTree>
    <p:extLst>
      <p:ext uri="{BB962C8B-B14F-4D97-AF65-F5344CB8AC3E}">
        <p14:creationId xmlns:p14="http://schemas.microsoft.com/office/powerpoint/2010/main" val="3642782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Titel og indholdsobjekt">
    <p:spTree>
      <p:nvGrpSpPr>
        <p:cNvPr id="1" name=""/>
        <p:cNvGrpSpPr/>
        <p:nvPr/>
      </p:nvGrpSpPr>
      <p:grpSpPr>
        <a:xfrm>
          <a:off x="0" y="0"/>
          <a:ext cx="0" cy="0"/>
          <a:chOff x="0" y="0"/>
          <a:chExt cx="0" cy="0"/>
        </a:xfrm>
      </p:grpSpPr>
      <p:pic>
        <p:nvPicPr>
          <p:cNvPr id="8" name="Billed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899592" y="620688"/>
            <a:ext cx="7632848" cy="724942"/>
          </a:xfrm>
        </p:spPr>
        <p:txBody>
          <a:bodyPr/>
          <a:lstStyle>
            <a:lvl1pPr algn="l">
              <a:defRPr/>
            </a:lvl1pPr>
          </a:lstStyle>
          <a:p>
            <a:r>
              <a:rPr lang="da-DK" dirty="0"/>
              <a:t>Klik for at redigere i master</a:t>
            </a:r>
          </a:p>
        </p:txBody>
      </p:sp>
      <p:sp>
        <p:nvSpPr>
          <p:cNvPr id="3" name="Pladsholder til indhold 2"/>
          <p:cNvSpPr>
            <a:spLocks noGrp="1"/>
          </p:cNvSpPr>
          <p:nvPr>
            <p:ph idx="1"/>
          </p:nvPr>
        </p:nvSpPr>
        <p:spPr>
          <a:xfrm>
            <a:off x="755576" y="1600200"/>
            <a:ext cx="5400600" cy="4525963"/>
          </a:xfrm>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98D58AAE-EF67-47F2-AEFE-A8B92D30F2C6}" type="datetimeFigureOut">
              <a:rPr lang="da-DK" smtClean="0"/>
              <a:t>21-03-2024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900EE08-04F8-4B7E-984A-74B30CD48C1E}" type="slidenum">
              <a:rPr lang="da-DK" smtClean="0"/>
              <a:t>‹nr.›</a:t>
            </a:fld>
            <a:endParaRPr lang="da-DK"/>
          </a:p>
        </p:txBody>
      </p:sp>
    </p:spTree>
    <p:extLst>
      <p:ext uri="{BB962C8B-B14F-4D97-AF65-F5344CB8AC3E}">
        <p14:creationId xmlns:p14="http://schemas.microsoft.com/office/powerpoint/2010/main" val="677196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705051"/>
            <a:ext cx="7772400" cy="1362075"/>
          </a:xfrm>
        </p:spPr>
        <p:txBody>
          <a:bodyPr anchor="t"/>
          <a:lstStyle>
            <a:lvl1pPr algn="l">
              <a:defRPr sz="4000" b="1" cap="all">
                <a:solidFill>
                  <a:schemeClr val="bg1"/>
                </a:solidFill>
              </a:defRPr>
            </a:lvl1pPr>
          </a:lstStyle>
          <a:p>
            <a:r>
              <a:rPr lang="da-DK" dirty="0"/>
              <a:t>Klik for at redigere i master</a:t>
            </a:r>
          </a:p>
        </p:txBody>
      </p:sp>
      <p:sp>
        <p:nvSpPr>
          <p:cNvPr id="3" name="Pladsholder til tekst 2"/>
          <p:cNvSpPr>
            <a:spLocks noGrp="1"/>
          </p:cNvSpPr>
          <p:nvPr>
            <p:ph type="body" idx="1"/>
          </p:nvPr>
        </p:nvSpPr>
        <p:spPr>
          <a:xfrm>
            <a:off x="722313" y="2204864"/>
            <a:ext cx="7772400" cy="1500187"/>
          </a:xfrm>
        </p:spPr>
        <p:txBody>
          <a:bodyPr anchor="b"/>
          <a:lstStyle>
            <a:lvl1pPr marL="0" indent="0">
              <a:buNone/>
              <a:defRPr sz="20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dirty="0"/>
              <a:t>Klik for at redigere i master</a:t>
            </a:r>
          </a:p>
        </p:txBody>
      </p:sp>
      <p:sp>
        <p:nvSpPr>
          <p:cNvPr id="4" name="Pladsholder til dato 3"/>
          <p:cNvSpPr>
            <a:spLocks noGrp="1"/>
          </p:cNvSpPr>
          <p:nvPr>
            <p:ph type="dt" sz="half" idx="10"/>
          </p:nvPr>
        </p:nvSpPr>
        <p:spPr/>
        <p:txBody>
          <a:bodyPr/>
          <a:lstStyle/>
          <a:p>
            <a:fld id="{98D58AAE-EF67-47F2-AEFE-A8B92D30F2C6}" type="datetimeFigureOut">
              <a:rPr lang="da-DK" smtClean="0"/>
              <a:t>21-03-2024</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6900EE08-04F8-4B7E-984A-74B30CD48C1E}" type="slidenum">
              <a:rPr lang="da-DK" smtClean="0"/>
              <a:t>‹nr.›</a:t>
            </a:fld>
            <a:endParaRPr lang="da-DK"/>
          </a:p>
        </p:txBody>
      </p:sp>
    </p:spTree>
    <p:extLst>
      <p:ext uri="{BB962C8B-B14F-4D97-AF65-F5344CB8AC3E}">
        <p14:creationId xmlns:p14="http://schemas.microsoft.com/office/powerpoint/2010/main" val="725708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pic>
        <p:nvPicPr>
          <p:cNvPr id="8" name="Billed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755576" y="620688"/>
            <a:ext cx="7632848" cy="724942"/>
          </a:xfrm>
        </p:spPr>
        <p:txBody>
          <a:bodyPr/>
          <a:lstStyle/>
          <a:p>
            <a:r>
              <a:rPr lang="da-DK"/>
              <a:t>Klik for at redigere i master</a:t>
            </a:r>
          </a:p>
        </p:txBody>
      </p:sp>
      <p:sp>
        <p:nvSpPr>
          <p:cNvPr id="3" name="Pladsholder til indhold 2"/>
          <p:cNvSpPr>
            <a:spLocks noGrp="1"/>
          </p:cNvSpPr>
          <p:nvPr>
            <p:ph sz="half" idx="1"/>
          </p:nvPr>
        </p:nvSpPr>
        <p:spPr>
          <a:xfrm>
            <a:off x="755576" y="1600200"/>
            <a:ext cx="374022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374022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98D58AAE-EF67-47F2-AEFE-A8B92D30F2C6}" type="datetimeFigureOut">
              <a:rPr lang="da-DK" smtClean="0"/>
              <a:t>21-03-2024</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6900EE08-04F8-4B7E-984A-74B30CD48C1E}" type="slidenum">
              <a:rPr lang="da-DK" smtClean="0"/>
              <a:t>‹nr.›</a:t>
            </a:fld>
            <a:endParaRPr lang="da-DK"/>
          </a:p>
        </p:txBody>
      </p:sp>
    </p:spTree>
    <p:extLst>
      <p:ext uri="{BB962C8B-B14F-4D97-AF65-F5344CB8AC3E}">
        <p14:creationId xmlns:p14="http://schemas.microsoft.com/office/powerpoint/2010/main" val="3502989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pic>
        <p:nvPicPr>
          <p:cNvPr id="11" name="Billed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755576" y="620688"/>
            <a:ext cx="7632848" cy="648072"/>
          </a:xfrm>
        </p:spPr>
        <p:txBody>
          <a:bodyPr/>
          <a:lstStyle>
            <a:lvl1pPr>
              <a:defRPr/>
            </a:lvl1pPr>
          </a:lstStyle>
          <a:p>
            <a:r>
              <a:rPr lang="da-DK" dirty="0"/>
              <a:t>Klik for at redigere i master</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98D58AAE-EF67-47F2-AEFE-A8B92D30F2C6}" type="datetimeFigureOut">
              <a:rPr lang="da-DK" smtClean="0"/>
              <a:t>21-03-2024</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6900EE08-04F8-4B7E-984A-74B30CD48C1E}" type="slidenum">
              <a:rPr lang="da-DK" smtClean="0"/>
              <a:t>‹nr.›</a:t>
            </a:fld>
            <a:endParaRPr lang="da-DK"/>
          </a:p>
        </p:txBody>
      </p:sp>
    </p:spTree>
    <p:extLst>
      <p:ext uri="{BB962C8B-B14F-4D97-AF65-F5344CB8AC3E}">
        <p14:creationId xmlns:p14="http://schemas.microsoft.com/office/powerpoint/2010/main" val="3833913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un titel">
    <p:spTree>
      <p:nvGrpSpPr>
        <p:cNvPr id="1" name=""/>
        <p:cNvGrpSpPr/>
        <p:nvPr/>
      </p:nvGrpSpPr>
      <p:grpSpPr>
        <a:xfrm>
          <a:off x="0" y="0"/>
          <a:ext cx="0" cy="0"/>
          <a:chOff x="0" y="0"/>
          <a:chExt cx="0" cy="0"/>
        </a:xfrm>
      </p:grpSpPr>
      <p:pic>
        <p:nvPicPr>
          <p:cNvPr id="7" name="Billed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Pladsholder til dato 2"/>
          <p:cNvSpPr>
            <a:spLocks noGrp="1"/>
          </p:cNvSpPr>
          <p:nvPr>
            <p:ph type="dt" sz="half" idx="10"/>
          </p:nvPr>
        </p:nvSpPr>
        <p:spPr/>
        <p:txBody>
          <a:bodyPr/>
          <a:lstStyle/>
          <a:p>
            <a:fld id="{98D58AAE-EF67-47F2-AEFE-A8B92D30F2C6}" type="datetimeFigureOut">
              <a:rPr lang="da-DK" smtClean="0"/>
              <a:t>21-03-2024</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6900EE08-04F8-4B7E-984A-74B30CD48C1E}" type="slidenum">
              <a:rPr lang="da-DK" smtClean="0"/>
              <a:t>‹nr.›</a:t>
            </a:fld>
            <a:endParaRPr lang="da-DK"/>
          </a:p>
        </p:txBody>
      </p:sp>
      <p:sp>
        <p:nvSpPr>
          <p:cNvPr id="8" name="Titel 1"/>
          <p:cNvSpPr>
            <a:spLocks noGrp="1"/>
          </p:cNvSpPr>
          <p:nvPr>
            <p:ph type="title"/>
          </p:nvPr>
        </p:nvSpPr>
        <p:spPr>
          <a:xfrm>
            <a:off x="755576" y="620688"/>
            <a:ext cx="7632848" cy="648072"/>
          </a:xfrm>
        </p:spPr>
        <p:txBody>
          <a:bodyPr/>
          <a:lstStyle>
            <a:lvl1pPr>
              <a:defRPr/>
            </a:lvl1pPr>
          </a:lstStyle>
          <a:p>
            <a:r>
              <a:rPr lang="da-DK" dirty="0"/>
              <a:t>Klik for at redigere i master</a:t>
            </a:r>
          </a:p>
        </p:txBody>
      </p:sp>
    </p:spTree>
    <p:extLst>
      <p:ext uri="{BB962C8B-B14F-4D97-AF65-F5344CB8AC3E}">
        <p14:creationId xmlns:p14="http://schemas.microsoft.com/office/powerpoint/2010/main" val="12610331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Billede 9"/>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Pladsholder til titel 1"/>
          <p:cNvSpPr>
            <a:spLocks noGrp="1"/>
          </p:cNvSpPr>
          <p:nvPr>
            <p:ph type="title"/>
          </p:nvPr>
        </p:nvSpPr>
        <p:spPr>
          <a:xfrm>
            <a:off x="457200" y="692696"/>
            <a:ext cx="8219256" cy="724942"/>
          </a:xfrm>
          <a:prstGeom prst="rect">
            <a:avLst/>
          </a:prstGeom>
        </p:spPr>
        <p:txBody>
          <a:bodyPr vert="horz" lIns="91440" tIns="45720" rIns="91440" bIns="45720" rtlCol="0" anchor="ctr">
            <a:normAutofit/>
          </a:bodyPr>
          <a:lstStyle/>
          <a:p>
            <a:r>
              <a:rPr lang="da-DK" dirty="0"/>
              <a:t>Klik for at redigere i master</a:t>
            </a:r>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dirty="0"/>
              <a:t>Klik for at redigere i master</a:t>
            </a:r>
          </a:p>
          <a:p>
            <a:pPr lvl="1"/>
            <a:r>
              <a:rPr lang="da-DK" dirty="0"/>
              <a:t>Andet niveau</a:t>
            </a:r>
          </a:p>
          <a:p>
            <a:pPr lvl="2"/>
            <a:r>
              <a:rPr lang="da-DK" dirty="0"/>
              <a:t>Tredje niveau</a:t>
            </a:r>
          </a:p>
          <a:p>
            <a:pPr lvl="3"/>
            <a:r>
              <a:rPr lang="da-DK" dirty="0"/>
              <a:t>Fjerde niveau</a:t>
            </a:r>
          </a:p>
          <a:p>
            <a:pPr lvl="4"/>
            <a:r>
              <a:rPr lang="da-DK" dirty="0"/>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D58AAE-EF67-47F2-AEFE-A8B92D30F2C6}" type="datetimeFigureOut">
              <a:rPr lang="da-DK" smtClean="0"/>
              <a:t>21-03-2024</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00EE08-04F8-4B7E-984A-74B30CD48C1E}" type="slidenum">
              <a:rPr lang="da-DK" smtClean="0"/>
              <a:t>‹nr.›</a:t>
            </a:fld>
            <a:endParaRPr lang="da-DK"/>
          </a:p>
        </p:txBody>
      </p:sp>
    </p:spTree>
    <p:extLst>
      <p:ext uri="{BB962C8B-B14F-4D97-AF65-F5344CB8AC3E}">
        <p14:creationId xmlns:p14="http://schemas.microsoft.com/office/powerpoint/2010/main" val="17091658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8" r:id="rId3"/>
    <p:sldLayoutId id="2147483659" r:id="rId4"/>
    <p:sldLayoutId id="2147483660" r:id="rId5"/>
    <p:sldLayoutId id="2147483651" r:id="rId6"/>
    <p:sldLayoutId id="2147483652" r:id="rId7"/>
    <p:sldLayoutId id="2147483653" r:id="rId8"/>
    <p:sldLayoutId id="2147483654" r:id="rId9"/>
    <p:sldLayoutId id="2147483661" r:id="rId10"/>
    <p:sldLayoutId id="2147483657" r:id="rId11"/>
    <p:sldLayoutId id="214748366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abiweb.dk/mentor/mentee-med-psykisk-saarbarhed"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cabiweb.dk/virksomhedsmentor"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vimeo.com/128851556" TargetMode="External"/><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vimeo.com/128851558" TargetMode="External"/><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www.cabiweb.dk/virksomhedsmentor" TargetMode="External"/><Relationship Id="rId2" Type="http://schemas.openxmlformats.org/officeDocument/2006/relationships/notesSlide" Target="../notesSlides/notesSlide16.xml"/><Relationship Id="rId1" Type="http://schemas.openxmlformats.org/officeDocument/2006/relationships/slideLayout" Target="../slideLayouts/slideLayout9.xml"/><Relationship Id="rId4" Type="http://schemas.openxmlformats.org/officeDocument/2006/relationships/image" Target="../media/image11.gi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vimeo.com/127004967"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s://vimeo.com/128851554"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vimeo.com/128851555" TargetMode="External"/><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a:t>Sådan bruger du præsentationen</a:t>
            </a:r>
          </a:p>
        </p:txBody>
      </p:sp>
      <p:sp>
        <p:nvSpPr>
          <p:cNvPr id="3" name="Pladsholder til indhold 2"/>
          <p:cNvSpPr>
            <a:spLocks noGrp="1"/>
          </p:cNvSpPr>
          <p:nvPr>
            <p:ph sz="half" idx="1"/>
          </p:nvPr>
        </p:nvSpPr>
        <p:spPr>
          <a:xfrm>
            <a:off x="683568" y="1556793"/>
            <a:ext cx="7200800" cy="4824535"/>
          </a:xfrm>
        </p:spPr>
        <p:txBody>
          <a:bodyPr>
            <a:noAutofit/>
          </a:bodyPr>
          <a:lstStyle/>
          <a:p>
            <a:pPr marL="0" indent="0">
              <a:buNone/>
            </a:pPr>
            <a:r>
              <a:rPr lang="da-DK" sz="1600" dirty="0"/>
              <a:t>Som koordinator  eller konsulent på mentorområdet kan du anvende denne præsentation som et udgangspunkt i dit arbejde med at klæde virksomhedsmentorer på til opgaven med at være mentor for en </a:t>
            </a:r>
            <a:r>
              <a:rPr lang="da-DK" sz="1600" dirty="0" err="1"/>
              <a:t>mentee</a:t>
            </a:r>
            <a:r>
              <a:rPr lang="da-DK" sz="1600" dirty="0"/>
              <a:t> med psykisk sårbarhed.</a:t>
            </a:r>
          </a:p>
          <a:p>
            <a:pPr marL="0" indent="0">
              <a:buNone/>
            </a:pPr>
            <a:br>
              <a:rPr lang="da-DK" sz="1600" dirty="0"/>
            </a:br>
            <a:r>
              <a:rPr lang="da-DK" sz="1600" dirty="0"/>
              <a:t>Hvert dias giver dig et udgangspunkt at tale ud fra, og i notefelterne finder du inspiration til, hvad du kan sige.</a:t>
            </a:r>
          </a:p>
          <a:p>
            <a:pPr marL="0" indent="0">
              <a:buNone/>
            </a:pPr>
            <a:endParaRPr lang="da-DK" sz="1600" dirty="0"/>
          </a:p>
          <a:p>
            <a:pPr marL="0" indent="0">
              <a:buNone/>
            </a:pPr>
            <a:r>
              <a:rPr lang="da-DK" sz="1600" dirty="0"/>
              <a:t>Du kan selv sammensætte præsentationen, så den passer til præcis dit formål: </a:t>
            </a:r>
          </a:p>
          <a:p>
            <a:pPr>
              <a:buFont typeface="Wingdings" panose="05000000000000000000" pitchFamily="2" charset="2"/>
              <a:buChar char="Ø"/>
            </a:pPr>
            <a:r>
              <a:rPr lang="da-DK" sz="1600" dirty="0"/>
              <a:t>I gruppen </a:t>
            </a:r>
            <a:r>
              <a:rPr lang="da-DK" sz="1600" i="1" dirty="0"/>
              <a:t>Dias </a:t>
            </a:r>
            <a:r>
              <a:rPr lang="da-DK" sz="1600" dirty="0"/>
              <a:t>under fanen </a:t>
            </a:r>
            <a:r>
              <a:rPr lang="da-DK" sz="1600" i="1" dirty="0"/>
              <a:t>Startside </a:t>
            </a:r>
            <a:r>
              <a:rPr lang="da-DK" sz="1600" dirty="0"/>
              <a:t>finder du under </a:t>
            </a:r>
            <a:r>
              <a:rPr lang="da-DK" sz="1600" i="1" dirty="0"/>
              <a:t>Layout</a:t>
            </a:r>
            <a:r>
              <a:rPr lang="da-DK" sz="1600" dirty="0"/>
              <a:t> tomme dias, du kan tilføje efter behov og udfylde med dit eget materiale.</a:t>
            </a:r>
          </a:p>
          <a:p>
            <a:pPr>
              <a:buFont typeface="Wingdings" panose="05000000000000000000" pitchFamily="2" charset="2"/>
              <a:buChar char="Ø"/>
            </a:pPr>
            <a:r>
              <a:rPr lang="da-DK" sz="1600" dirty="0"/>
              <a:t>Du indsætter tomme dias med knappen </a:t>
            </a:r>
            <a:r>
              <a:rPr lang="da-DK" sz="1600" i="1" dirty="0"/>
              <a:t>Nyt dias.</a:t>
            </a:r>
            <a:endParaRPr lang="da-DK" sz="1600" dirty="0"/>
          </a:p>
          <a:p>
            <a:pPr marL="0" indent="0">
              <a:buNone/>
            </a:pPr>
            <a:endParaRPr lang="da-DK" sz="1600" dirty="0"/>
          </a:p>
          <a:p>
            <a:pPr marL="0" indent="0">
              <a:buNone/>
            </a:pPr>
            <a:r>
              <a:rPr lang="da-DK" sz="1600" dirty="0"/>
              <a:t>På </a:t>
            </a:r>
            <a:r>
              <a:rPr lang="da-DK" sz="1600" dirty="0">
                <a:hlinkClick r:id="rId3"/>
              </a:rPr>
              <a:t>www.cabiweb.dk/mentor/mentee-med-psykisk-saarbarhed</a:t>
            </a:r>
            <a:r>
              <a:rPr lang="da-DK" sz="1600" dirty="0"/>
              <a:t> finder du link til denne præsentation. </a:t>
            </a:r>
          </a:p>
          <a:p>
            <a:pPr marL="0" indent="0">
              <a:buNone/>
            </a:pPr>
            <a:r>
              <a:rPr lang="da-DK" sz="1600" dirty="0"/>
              <a:t>På </a:t>
            </a:r>
            <a:r>
              <a:rPr lang="da-DK" sz="1600" dirty="0">
                <a:hlinkClick r:id="rId4"/>
              </a:rPr>
              <a:t>www.cabiweb.dk/virksomhedsmentor</a:t>
            </a:r>
            <a:r>
              <a:rPr lang="da-DK" sz="1600" dirty="0"/>
              <a:t> kan du finde film og scenarier, som </a:t>
            </a:r>
            <a:br>
              <a:rPr lang="da-DK" sz="1600" dirty="0"/>
            </a:br>
            <a:r>
              <a:rPr lang="da-DK" sz="1600" dirty="0"/>
              <a:t>kan anvendes direkte af mentorer i deres daglige arbejde med </a:t>
            </a:r>
            <a:r>
              <a:rPr lang="da-DK" sz="1600" dirty="0" err="1"/>
              <a:t>mentee</a:t>
            </a:r>
            <a:r>
              <a:rPr lang="da-DK" sz="1600" dirty="0"/>
              <a:t>. </a:t>
            </a:r>
            <a:br>
              <a:rPr lang="da-DK" sz="1600" dirty="0"/>
            </a:br>
            <a:r>
              <a:rPr lang="da-DK" sz="1600" dirty="0"/>
              <a:t>Henvis derfor gerne til denne side, hvis du vil videregive materialerne til </a:t>
            </a:r>
            <a:br>
              <a:rPr lang="da-DK" sz="1600"/>
            </a:br>
            <a:r>
              <a:rPr lang="da-DK" sz="1600"/>
              <a:t>mentorer i </a:t>
            </a:r>
            <a:r>
              <a:rPr lang="da-DK" sz="1600" dirty="0"/>
              <a:t>de virksomheder, du samarbejder med.</a:t>
            </a:r>
          </a:p>
          <a:p>
            <a:pPr marL="0" indent="0">
              <a:buNone/>
            </a:pPr>
            <a:endParaRPr lang="da-DK" sz="1200" dirty="0"/>
          </a:p>
          <a:p>
            <a:pPr marL="0" indent="0">
              <a:buNone/>
            </a:pPr>
            <a:endParaRPr lang="da-DK" sz="1200" dirty="0"/>
          </a:p>
          <a:p>
            <a:endParaRPr lang="da-DK" sz="1200" dirty="0"/>
          </a:p>
        </p:txBody>
      </p:sp>
      <p:sp>
        <p:nvSpPr>
          <p:cNvPr id="5" name="Tekstboks 4"/>
          <p:cNvSpPr txBox="1"/>
          <p:nvPr/>
        </p:nvSpPr>
        <p:spPr>
          <a:xfrm rot="1049210">
            <a:off x="7933223" y="1639576"/>
            <a:ext cx="2088232" cy="646331"/>
          </a:xfrm>
          <a:prstGeom prst="rect">
            <a:avLst/>
          </a:prstGeom>
          <a:solidFill>
            <a:schemeClr val="tx1"/>
          </a:solidFill>
        </p:spPr>
        <p:txBody>
          <a:bodyPr wrap="square" rtlCol="0">
            <a:spAutoFit/>
          </a:bodyPr>
          <a:lstStyle/>
          <a:p>
            <a:r>
              <a:rPr lang="da-DK" b="1" dirty="0">
                <a:solidFill>
                  <a:srgbClr val="FFFF00"/>
                </a:solidFill>
              </a:rPr>
              <a:t>OBS: Slet dette slide inden brug</a:t>
            </a:r>
          </a:p>
        </p:txBody>
      </p:sp>
    </p:spTree>
    <p:extLst>
      <p:ext uri="{BB962C8B-B14F-4D97-AF65-F5344CB8AC3E}">
        <p14:creationId xmlns:p14="http://schemas.microsoft.com/office/powerpoint/2010/main" val="19107835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620688"/>
            <a:ext cx="7632848" cy="724942"/>
          </a:xfrm>
        </p:spPr>
        <p:txBody>
          <a:bodyPr>
            <a:normAutofit fontScale="90000"/>
          </a:bodyPr>
          <a:lstStyle/>
          <a:p>
            <a:pPr algn="l"/>
            <a:r>
              <a:rPr lang="da-DK" dirty="0"/>
              <a:t>Diskussionsspørgsmål</a:t>
            </a:r>
          </a:p>
        </p:txBody>
      </p:sp>
      <p:sp>
        <p:nvSpPr>
          <p:cNvPr id="3" name="Pladsholder til indhold 2"/>
          <p:cNvSpPr>
            <a:spLocks noGrp="1"/>
          </p:cNvSpPr>
          <p:nvPr>
            <p:ph idx="1"/>
          </p:nvPr>
        </p:nvSpPr>
        <p:spPr>
          <a:xfrm>
            <a:off x="755576" y="2060848"/>
            <a:ext cx="5400600" cy="4065315"/>
          </a:xfrm>
        </p:spPr>
        <p:txBody>
          <a:bodyPr>
            <a:normAutofit/>
          </a:bodyPr>
          <a:lstStyle/>
          <a:p>
            <a:pPr marL="0" indent="0">
              <a:buNone/>
            </a:pPr>
            <a:r>
              <a:rPr lang="da-DK" sz="2400" dirty="0"/>
              <a:t>Hvad er jeres gode eksempler på, sammen med </a:t>
            </a:r>
            <a:r>
              <a:rPr lang="da-DK" sz="2400" dirty="0" err="1"/>
              <a:t>mentee</a:t>
            </a:r>
            <a:r>
              <a:rPr lang="da-DK" sz="2400" dirty="0"/>
              <a:t>, at få fokus på </a:t>
            </a:r>
            <a:r>
              <a:rPr lang="da-DK" sz="2400" dirty="0" err="1"/>
              <a:t>mentees</a:t>
            </a:r>
            <a:r>
              <a:rPr lang="da-DK" sz="2400" dirty="0"/>
              <a:t> ressourcer?</a:t>
            </a:r>
          </a:p>
          <a:p>
            <a:pPr marL="0" indent="0">
              <a:buNone/>
            </a:pPr>
            <a:endParaRPr lang="da-DK" sz="2400" dirty="0"/>
          </a:p>
          <a:p>
            <a:pPr marL="0" indent="0">
              <a:buNone/>
            </a:pPr>
            <a:r>
              <a:rPr lang="da-DK" sz="2400" dirty="0"/>
              <a:t>Hvordan kan I arbejde med at gøre fremskridt synlige for </a:t>
            </a:r>
            <a:r>
              <a:rPr lang="da-DK" sz="2400" dirty="0" err="1"/>
              <a:t>mentee</a:t>
            </a:r>
            <a:r>
              <a:rPr lang="da-DK" sz="2400" dirty="0"/>
              <a:t>?</a:t>
            </a:r>
          </a:p>
          <a:p>
            <a:pPr marL="0" indent="0">
              <a:buNone/>
            </a:pPr>
            <a:endParaRPr lang="da-DK" sz="2400" dirty="0"/>
          </a:p>
          <a:p>
            <a:pPr marL="0" indent="0">
              <a:buNone/>
            </a:pPr>
            <a:r>
              <a:rPr lang="da-DK" sz="2400" dirty="0"/>
              <a:t>Hvad betyder det for </a:t>
            </a:r>
            <a:r>
              <a:rPr lang="da-DK" sz="2400" dirty="0" err="1"/>
              <a:t>mentee</a:t>
            </a:r>
            <a:r>
              <a:rPr lang="da-DK" sz="2400" dirty="0"/>
              <a:t>, at I hjælper med at få øje på ressourcer og fremskridt?</a:t>
            </a:r>
          </a:p>
          <a:p>
            <a:pPr marL="0" indent="0">
              <a:buNone/>
            </a:pPr>
            <a:endParaRPr lang="da-DK" sz="2400" dirty="0"/>
          </a:p>
        </p:txBody>
      </p:sp>
    </p:spTree>
    <p:extLst>
      <p:ext uri="{BB962C8B-B14F-4D97-AF65-F5344CB8AC3E}">
        <p14:creationId xmlns:p14="http://schemas.microsoft.com/office/powerpoint/2010/main" val="2763340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lstStyle/>
          <a:p>
            <a:r>
              <a:rPr lang="da-DK" dirty="0"/>
              <a:t>Kapitel 4: Hav fokus på, hvad I kan gøre</a:t>
            </a:r>
          </a:p>
        </p:txBody>
      </p:sp>
      <p:pic>
        <p:nvPicPr>
          <p:cNvPr id="8" name="Pladsholder til billede 7">
            <a:hlinkClick r:id="rId3"/>
          </p:cNvPr>
          <p:cNvPicPr>
            <a:picLocks noGrp="1" noChangeAspect="1"/>
          </p:cNvPicPr>
          <p:nvPr>
            <p:ph type="pic" idx="1"/>
          </p:nvPr>
        </p:nvPicPr>
        <p:blipFill>
          <a:blip r:embed="rId4">
            <a:extLst>
              <a:ext uri="{28A0092B-C50C-407E-A947-70E740481C1C}">
                <a14:useLocalDpi xmlns:a14="http://schemas.microsoft.com/office/drawing/2010/main" val="0"/>
              </a:ext>
            </a:extLst>
          </a:blip>
          <a:srcRect t="3708" b="3708"/>
          <a:stretch>
            <a:fillRect/>
          </a:stretch>
        </p:blipFill>
        <p:spPr/>
      </p:pic>
      <p:sp>
        <p:nvSpPr>
          <p:cNvPr id="7" name="Pladsholder til tekst 6"/>
          <p:cNvSpPr>
            <a:spLocks noGrp="1"/>
          </p:cNvSpPr>
          <p:nvPr>
            <p:ph type="body" sz="half" idx="2"/>
          </p:nvPr>
        </p:nvSpPr>
        <p:spPr/>
        <p:txBody>
          <a:bodyPr/>
          <a:lstStyle/>
          <a:p>
            <a:endParaRPr lang="da-DK"/>
          </a:p>
        </p:txBody>
      </p:sp>
    </p:spTree>
    <p:extLst>
      <p:ext uri="{BB962C8B-B14F-4D97-AF65-F5344CB8AC3E}">
        <p14:creationId xmlns:p14="http://schemas.microsoft.com/office/powerpoint/2010/main" val="729616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620688"/>
            <a:ext cx="7632848" cy="724942"/>
          </a:xfrm>
        </p:spPr>
        <p:txBody>
          <a:bodyPr>
            <a:normAutofit fontScale="90000"/>
          </a:bodyPr>
          <a:lstStyle/>
          <a:p>
            <a:pPr algn="l"/>
            <a:r>
              <a:rPr lang="da-DK" dirty="0"/>
              <a:t>Diskussionsspørgsmål</a:t>
            </a:r>
          </a:p>
        </p:txBody>
      </p:sp>
      <p:sp>
        <p:nvSpPr>
          <p:cNvPr id="3" name="Pladsholder til indhold 2"/>
          <p:cNvSpPr>
            <a:spLocks noGrp="1"/>
          </p:cNvSpPr>
          <p:nvPr>
            <p:ph idx="1"/>
          </p:nvPr>
        </p:nvSpPr>
        <p:spPr>
          <a:xfrm>
            <a:off x="755576" y="2132856"/>
            <a:ext cx="5400600" cy="3993307"/>
          </a:xfrm>
        </p:spPr>
        <p:txBody>
          <a:bodyPr>
            <a:normAutofit/>
          </a:bodyPr>
          <a:lstStyle/>
          <a:p>
            <a:pPr marL="0" indent="0">
              <a:buNone/>
            </a:pPr>
            <a:r>
              <a:rPr lang="da-DK" sz="2400" dirty="0"/>
              <a:t>Hvordan finder I ud af, hvad der kan være første skridt?</a:t>
            </a:r>
          </a:p>
          <a:p>
            <a:pPr marL="0" indent="0">
              <a:buNone/>
            </a:pPr>
            <a:endParaRPr lang="da-DK" sz="2400" dirty="0"/>
          </a:p>
          <a:p>
            <a:pPr marL="0" indent="0">
              <a:buNone/>
            </a:pPr>
            <a:r>
              <a:rPr lang="da-DK" sz="2400" dirty="0"/>
              <a:t>Hvad vil det sige at finde passende opgaver?</a:t>
            </a:r>
          </a:p>
          <a:p>
            <a:pPr marL="0" indent="0">
              <a:buNone/>
            </a:pPr>
            <a:endParaRPr lang="da-DK" sz="2400" dirty="0"/>
          </a:p>
          <a:p>
            <a:pPr marL="0" indent="0">
              <a:buNone/>
            </a:pPr>
            <a:r>
              <a:rPr lang="da-DK" sz="2400" dirty="0"/>
              <a:t>Hvordan ‘skubber’ man på en god måde?</a:t>
            </a:r>
          </a:p>
          <a:p>
            <a:pPr marL="0" indent="0">
              <a:buNone/>
            </a:pPr>
            <a:endParaRPr lang="da-DK" sz="2400" dirty="0"/>
          </a:p>
        </p:txBody>
      </p:sp>
    </p:spTree>
    <p:extLst>
      <p:ext uri="{BB962C8B-B14F-4D97-AF65-F5344CB8AC3E}">
        <p14:creationId xmlns:p14="http://schemas.microsoft.com/office/powerpoint/2010/main" val="3378529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chor="t"/>
          <a:lstStyle/>
          <a:p>
            <a:r>
              <a:rPr lang="da-DK" dirty="0"/>
              <a:t>Kapitel 5: Vær med til at sikre udvikling i forløbet</a:t>
            </a:r>
          </a:p>
        </p:txBody>
      </p:sp>
      <p:pic>
        <p:nvPicPr>
          <p:cNvPr id="8" name="Pladsholder til billede 7">
            <a:hlinkClick r:id="rId3"/>
          </p:cNvPr>
          <p:cNvPicPr>
            <a:picLocks noGrp="1" noChangeAspect="1"/>
          </p:cNvPicPr>
          <p:nvPr>
            <p:ph type="pic" idx="1"/>
          </p:nvPr>
        </p:nvPicPr>
        <p:blipFill>
          <a:blip r:embed="rId4">
            <a:extLst>
              <a:ext uri="{28A0092B-C50C-407E-A947-70E740481C1C}">
                <a14:useLocalDpi xmlns:a14="http://schemas.microsoft.com/office/drawing/2010/main" val="0"/>
              </a:ext>
            </a:extLst>
          </a:blip>
          <a:srcRect t="3708" b="3708"/>
          <a:stretch>
            <a:fillRect/>
          </a:stretch>
        </p:blipFill>
        <p:spPr/>
      </p:pic>
      <p:sp>
        <p:nvSpPr>
          <p:cNvPr id="7" name="Pladsholder til tekst 6"/>
          <p:cNvSpPr>
            <a:spLocks noGrp="1"/>
          </p:cNvSpPr>
          <p:nvPr>
            <p:ph type="body" sz="half" idx="2"/>
          </p:nvPr>
        </p:nvSpPr>
        <p:spPr/>
        <p:txBody>
          <a:bodyPr/>
          <a:lstStyle/>
          <a:p>
            <a:endParaRPr lang="da-DK"/>
          </a:p>
        </p:txBody>
      </p:sp>
    </p:spTree>
    <p:extLst>
      <p:ext uri="{BB962C8B-B14F-4D97-AF65-F5344CB8AC3E}">
        <p14:creationId xmlns:p14="http://schemas.microsoft.com/office/powerpoint/2010/main" val="1254080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620688"/>
            <a:ext cx="7632848" cy="724942"/>
          </a:xfrm>
        </p:spPr>
        <p:txBody>
          <a:bodyPr>
            <a:normAutofit fontScale="90000"/>
          </a:bodyPr>
          <a:lstStyle/>
          <a:p>
            <a:pPr algn="l"/>
            <a:r>
              <a:rPr lang="da-DK" dirty="0"/>
              <a:t>Diskussionsspørgsmål</a:t>
            </a:r>
          </a:p>
        </p:txBody>
      </p:sp>
      <p:sp>
        <p:nvSpPr>
          <p:cNvPr id="3" name="Pladsholder til indhold 2"/>
          <p:cNvSpPr>
            <a:spLocks noGrp="1"/>
          </p:cNvSpPr>
          <p:nvPr>
            <p:ph idx="1"/>
          </p:nvPr>
        </p:nvSpPr>
        <p:spPr>
          <a:xfrm>
            <a:off x="755576" y="2132856"/>
            <a:ext cx="5400600" cy="3993307"/>
          </a:xfrm>
        </p:spPr>
        <p:txBody>
          <a:bodyPr>
            <a:noAutofit/>
          </a:bodyPr>
          <a:lstStyle/>
          <a:p>
            <a:pPr marL="0" indent="0">
              <a:buNone/>
            </a:pPr>
            <a:r>
              <a:rPr lang="da-DK" sz="2400" dirty="0"/>
              <a:t>Hvad er jeres gode eksempler på, at I har skabt udvikling sammen med </a:t>
            </a:r>
            <a:r>
              <a:rPr lang="da-DK" sz="2400" dirty="0" err="1"/>
              <a:t>mentee</a:t>
            </a:r>
            <a:r>
              <a:rPr lang="da-DK" sz="2400" dirty="0"/>
              <a:t>?</a:t>
            </a:r>
          </a:p>
          <a:p>
            <a:pPr marL="0" indent="0">
              <a:buNone/>
            </a:pPr>
            <a:endParaRPr lang="da-DK" sz="2400" dirty="0"/>
          </a:p>
          <a:p>
            <a:pPr marL="0" indent="0">
              <a:buNone/>
            </a:pPr>
            <a:r>
              <a:rPr lang="da-DK" sz="2400" dirty="0"/>
              <a:t>Hvordan kan I sammen med </a:t>
            </a:r>
            <a:r>
              <a:rPr lang="da-DK" sz="2400" dirty="0" err="1"/>
              <a:t>mentee</a:t>
            </a:r>
            <a:r>
              <a:rPr lang="da-DK" sz="2400" dirty="0"/>
              <a:t> arbejde med at lave delmål – der både er realistiske og lidt ambitiøse?</a:t>
            </a:r>
          </a:p>
          <a:p>
            <a:pPr marL="0" indent="0">
              <a:buNone/>
            </a:pPr>
            <a:endParaRPr lang="da-DK" sz="2400" dirty="0"/>
          </a:p>
          <a:p>
            <a:pPr marL="0" indent="0">
              <a:buNone/>
            </a:pPr>
            <a:r>
              <a:rPr lang="da-DK" sz="2400" dirty="0"/>
              <a:t>Hvordan kan I bruge både gode og ‘dårlige’ erfaringer konstruktivt?</a:t>
            </a:r>
          </a:p>
          <a:p>
            <a:pPr marL="0" indent="0">
              <a:buNone/>
            </a:pPr>
            <a:endParaRPr lang="da-DK" sz="2400" dirty="0"/>
          </a:p>
        </p:txBody>
      </p:sp>
    </p:spTree>
    <p:extLst>
      <p:ext uri="{BB962C8B-B14F-4D97-AF65-F5344CB8AC3E}">
        <p14:creationId xmlns:p14="http://schemas.microsoft.com/office/powerpoint/2010/main" val="15190423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normAutofit fontScale="90000"/>
          </a:bodyPr>
          <a:lstStyle/>
          <a:p>
            <a:r>
              <a:rPr lang="da-DK" dirty="0"/>
              <a:t>Pas på dig selv som mentor</a:t>
            </a:r>
          </a:p>
        </p:txBody>
      </p:sp>
      <p:sp>
        <p:nvSpPr>
          <p:cNvPr id="3" name="Pladsholder til indhold 2"/>
          <p:cNvSpPr>
            <a:spLocks noGrp="1"/>
          </p:cNvSpPr>
          <p:nvPr>
            <p:ph idx="1"/>
          </p:nvPr>
        </p:nvSpPr>
        <p:spPr>
          <a:xfrm>
            <a:off x="755576" y="1600200"/>
            <a:ext cx="7128792" cy="4525963"/>
          </a:xfrm>
        </p:spPr>
        <p:txBody>
          <a:bodyPr>
            <a:noAutofit/>
          </a:bodyPr>
          <a:lstStyle/>
          <a:p>
            <a:pPr marL="0" indent="0">
              <a:buNone/>
            </a:pPr>
            <a:r>
              <a:rPr lang="da-DK" sz="2000" dirty="0"/>
              <a:t>Hvad vil det efter din mening sige at passe på dig selv som mentor?</a:t>
            </a:r>
            <a:br>
              <a:rPr lang="da-DK" sz="2000" dirty="0"/>
            </a:br>
            <a:endParaRPr lang="da-DK" sz="2000" dirty="0"/>
          </a:p>
          <a:p>
            <a:pPr marL="0" indent="0">
              <a:buNone/>
            </a:pPr>
            <a:r>
              <a:rPr lang="da-DK" sz="2000" dirty="0"/>
              <a:t>Hvad gør du for at passe på dig selv som mentor, når du skal skabe en god, tryg relation og samtidig også ”skubbe” på </a:t>
            </a:r>
            <a:r>
              <a:rPr lang="da-DK" sz="2000" dirty="0" err="1"/>
              <a:t>mentee</a:t>
            </a:r>
            <a:r>
              <a:rPr lang="da-DK" sz="2000" dirty="0"/>
              <a:t>, så der sker udvikling?</a:t>
            </a:r>
            <a:br>
              <a:rPr lang="da-DK" sz="2000" dirty="0"/>
            </a:br>
            <a:endParaRPr lang="da-DK" sz="2000" dirty="0"/>
          </a:p>
          <a:p>
            <a:pPr marL="0" indent="0">
              <a:buNone/>
            </a:pPr>
            <a:r>
              <a:rPr lang="da-DK" sz="2000" dirty="0"/>
              <a:t>Har du haft oplevelser, hvor du skulle have passet bedre på dig selv?</a:t>
            </a:r>
            <a:br>
              <a:rPr lang="da-DK" sz="2000" dirty="0"/>
            </a:br>
            <a:endParaRPr lang="da-DK" sz="2000" dirty="0"/>
          </a:p>
          <a:p>
            <a:pPr marL="0" indent="0">
              <a:buNone/>
            </a:pPr>
            <a:r>
              <a:rPr lang="da-DK" sz="2000" dirty="0"/>
              <a:t>Hvordan passer du på dig selv, når </a:t>
            </a:r>
            <a:r>
              <a:rPr lang="da-DK" sz="2000" dirty="0" err="1"/>
              <a:t>mentee</a:t>
            </a:r>
            <a:r>
              <a:rPr lang="da-DK" sz="2000" dirty="0"/>
              <a:t> fx ”prøver dig af” </a:t>
            </a:r>
            <a:br>
              <a:rPr lang="da-DK" sz="2000" dirty="0"/>
            </a:br>
            <a:r>
              <a:rPr lang="da-DK" sz="2000" dirty="0"/>
              <a:t>og skaber konflikt?</a:t>
            </a:r>
            <a:br>
              <a:rPr lang="da-DK" sz="2000" dirty="0"/>
            </a:br>
            <a:endParaRPr lang="da-DK" sz="2000" dirty="0"/>
          </a:p>
          <a:p>
            <a:pPr marL="0" indent="0">
              <a:buNone/>
            </a:pPr>
            <a:r>
              <a:rPr lang="da-DK" sz="2000" dirty="0"/>
              <a:t>Hvad er de gode råd til at passe på sig selv?</a:t>
            </a:r>
          </a:p>
          <a:p>
            <a:pPr marL="0" indent="0">
              <a:buNone/>
            </a:pPr>
            <a:endParaRPr lang="da-DK" sz="2000" dirty="0"/>
          </a:p>
        </p:txBody>
      </p:sp>
    </p:spTree>
    <p:extLst>
      <p:ext uri="{BB962C8B-B14F-4D97-AF65-F5344CB8AC3E}">
        <p14:creationId xmlns:p14="http://schemas.microsoft.com/office/powerpoint/2010/main" val="11515243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620688"/>
            <a:ext cx="7632848" cy="648072"/>
          </a:xfrm>
        </p:spPr>
        <p:txBody>
          <a:bodyPr>
            <a:normAutofit fontScale="90000"/>
          </a:bodyPr>
          <a:lstStyle/>
          <a:p>
            <a:pPr algn="l"/>
            <a:r>
              <a:rPr lang="da-DK" dirty="0"/>
              <a:t>Viden og værktøjer</a:t>
            </a:r>
          </a:p>
        </p:txBody>
      </p:sp>
      <p:sp>
        <p:nvSpPr>
          <p:cNvPr id="4" name="Pladsholder til indhold 4"/>
          <p:cNvSpPr txBox="1">
            <a:spLocks/>
          </p:cNvSpPr>
          <p:nvPr/>
        </p:nvSpPr>
        <p:spPr>
          <a:xfrm>
            <a:off x="755576" y="1600200"/>
            <a:ext cx="7056784" cy="3773016"/>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da-DK" dirty="0"/>
          </a:p>
          <a:p>
            <a:pPr marL="0" indent="0">
              <a:buNone/>
            </a:pPr>
            <a:endParaRPr lang="da-DK" sz="2800" dirty="0"/>
          </a:p>
          <a:p>
            <a:pPr marL="0" indent="0">
              <a:buNone/>
            </a:pPr>
            <a:r>
              <a:rPr lang="da-DK" sz="2800" dirty="0"/>
              <a:t>Find det hele på </a:t>
            </a:r>
            <a:r>
              <a:rPr lang="da-DK" sz="2800" dirty="0">
                <a:hlinkClick r:id="rId3"/>
              </a:rPr>
              <a:t>www.cabiweb.dk/virksomhedsmentor</a:t>
            </a:r>
            <a:r>
              <a:rPr lang="da-DK" sz="2800" dirty="0"/>
              <a:t> </a:t>
            </a:r>
          </a:p>
          <a:p>
            <a:pPr marL="0" indent="0">
              <a:buNone/>
            </a:pPr>
            <a:endParaRPr lang="da-DK" dirty="0"/>
          </a:p>
        </p:txBody>
      </p:sp>
      <p:pic>
        <p:nvPicPr>
          <p:cNvPr id="3" name="Billed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220072" y="5356820"/>
            <a:ext cx="1714500" cy="952500"/>
          </a:xfrm>
          <a:prstGeom prst="rect">
            <a:avLst/>
          </a:prstGeom>
        </p:spPr>
      </p:pic>
    </p:spTree>
    <p:extLst>
      <p:ext uri="{BB962C8B-B14F-4D97-AF65-F5344CB8AC3E}">
        <p14:creationId xmlns:p14="http://schemas.microsoft.com/office/powerpoint/2010/main" val="349467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dirty="0"/>
              <a:t>Mentor for </a:t>
            </a:r>
            <a:r>
              <a:rPr lang="da-DK" dirty="0" err="1"/>
              <a:t>mentee</a:t>
            </a:r>
            <a:r>
              <a:rPr lang="da-DK" dirty="0"/>
              <a:t> </a:t>
            </a:r>
            <a:br>
              <a:rPr lang="da-DK" dirty="0"/>
            </a:br>
            <a:r>
              <a:rPr lang="da-DK" dirty="0"/>
              <a:t>med psykisk sårbarhed</a:t>
            </a:r>
          </a:p>
        </p:txBody>
      </p:sp>
      <p:sp>
        <p:nvSpPr>
          <p:cNvPr id="3" name="Undertitel 2"/>
          <p:cNvSpPr>
            <a:spLocks noGrp="1"/>
          </p:cNvSpPr>
          <p:nvPr>
            <p:ph type="subTitle" idx="1"/>
          </p:nvPr>
        </p:nvSpPr>
        <p:spPr/>
        <p:txBody>
          <a:bodyPr/>
          <a:lstStyle/>
          <a:p>
            <a:r>
              <a:rPr lang="da-DK" dirty="0"/>
              <a:t>Undervisningsmateriale</a:t>
            </a:r>
          </a:p>
          <a:p>
            <a:r>
              <a:rPr lang="da-DK" sz="2400" i="1" dirty="0">
                <a:solidFill>
                  <a:srgbClr val="C00000"/>
                </a:solidFill>
              </a:rPr>
              <a:t>Skriv navn, sted og dato…</a:t>
            </a:r>
          </a:p>
        </p:txBody>
      </p:sp>
    </p:spTree>
    <p:extLst>
      <p:ext uri="{BB962C8B-B14F-4D97-AF65-F5344CB8AC3E}">
        <p14:creationId xmlns:p14="http://schemas.microsoft.com/office/powerpoint/2010/main" val="17197129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a:t>En mentor gør en forskel…</a:t>
            </a:r>
          </a:p>
        </p:txBody>
      </p:sp>
      <p:sp>
        <p:nvSpPr>
          <p:cNvPr id="3" name="Pladsholder til indhold 2"/>
          <p:cNvSpPr>
            <a:spLocks noGrp="1"/>
          </p:cNvSpPr>
          <p:nvPr>
            <p:ph idx="1"/>
          </p:nvPr>
        </p:nvSpPr>
        <p:spPr>
          <a:xfrm>
            <a:off x="755576" y="1600200"/>
            <a:ext cx="7056784" cy="4525963"/>
          </a:xfrm>
        </p:spPr>
        <p:txBody>
          <a:bodyPr anchor="t">
            <a:normAutofit/>
          </a:bodyPr>
          <a:lstStyle/>
          <a:p>
            <a:pPr marL="0" indent="0" algn="ctr">
              <a:buNone/>
            </a:pPr>
            <a:r>
              <a:rPr lang="da-DK" sz="2000" i="1" dirty="0"/>
              <a:t>”De har tiden og tålmodigheden til man er klar</a:t>
            </a:r>
          </a:p>
          <a:p>
            <a:pPr marL="0" indent="0" algn="ctr">
              <a:buNone/>
            </a:pPr>
            <a:r>
              <a:rPr lang="da-DK" sz="2000" i="1" dirty="0"/>
              <a:t>til at åbne sig, samtidig med at de også på en</a:t>
            </a:r>
          </a:p>
          <a:p>
            <a:pPr marL="0" indent="0" algn="ctr">
              <a:buNone/>
            </a:pPr>
            <a:r>
              <a:rPr lang="da-DK" sz="2000" i="1" dirty="0"/>
              <a:t>måde skubber til en, men på en forsigtig måde“.</a:t>
            </a:r>
          </a:p>
          <a:p>
            <a:pPr marL="0" indent="0" algn="ctr">
              <a:buNone/>
            </a:pPr>
            <a:endParaRPr lang="da-DK" sz="2000" i="1" dirty="0"/>
          </a:p>
          <a:p>
            <a:pPr marL="0" indent="0" algn="ctr">
              <a:buNone/>
            </a:pPr>
            <a:r>
              <a:rPr lang="da-DK" sz="2000" i="1" dirty="0"/>
              <a:t>„Jeg bliver støttet i det, der gør tilværelsen svær</a:t>
            </a:r>
          </a:p>
          <a:p>
            <a:pPr marL="0" indent="0" algn="ctr">
              <a:buNone/>
            </a:pPr>
            <a:r>
              <a:rPr lang="da-DK" sz="2000" i="1" dirty="0"/>
              <a:t>for mig, og jeg får en hjælpende hånd med at</a:t>
            </a:r>
          </a:p>
          <a:p>
            <a:pPr marL="0" indent="0" algn="ctr">
              <a:buNone/>
            </a:pPr>
            <a:r>
              <a:rPr lang="da-DK" sz="2000" i="1" dirty="0"/>
              <a:t>overskride netop de svære ting. Deres evige</a:t>
            </a:r>
          </a:p>
          <a:p>
            <a:pPr marL="0" indent="0" algn="ctr">
              <a:buNone/>
            </a:pPr>
            <a:r>
              <a:rPr lang="da-DK" sz="2000" i="1" dirty="0"/>
              <a:t>måder at kunne vende selv det værste og de</a:t>
            </a:r>
          </a:p>
          <a:p>
            <a:pPr marL="0" indent="0" algn="ctr">
              <a:buNone/>
            </a:pPr>
            <a:r>
              <a:rPr lang="da-DK" sz="2000" i="1" dirty="0"/>
              <a:t>mest negative tanker til noget positivt på, og deres</a:t>
            </a:r>
          </a:p>
          <a:p>
            <a:pPr marL="0" indent="0" algn="ctr">
              <a:buNone/>
            </a:pPr>
            <a:r>
              <a:rPr lang="da-DK" sz="2000" i="1" dirty="0"/>
              <a:t>evige forsøg på at få mig til at se, hvad jeg nok</a:t>
            </a:r>
          </a:p>
          <a:p>
            <a:pPr marL="0" indent="0" algn="ctr">
              <a:buNone/>
            </a:pPr>
            <a:r>
              <a:rPr lang="da-DK" sz="2000" i="1" dirty="0"/>
              <a:t>ikke altid vil se, er utrolig.“</a:t>
            </a:r>
          </a:p>
          <a:p>
            <a:pPr marL="0" indent="0" algn="ctr">
              <a:buNone/>
            </a:pPr>
            <a:endParaRPr lang="da-DK" sz="2000" i="1" dirty="0"/>
          </a:p>
          <a:p>
            <a:pPr marL="0" indent="0">
              <a:buNone/>
            </a:pPr>
            <a:endParaRPr lang="da-DK" sz="2800" dirty="0"/>
          </a:p>
        </p:txBody>
      </p:sp>
    </p:spTree>
    <p:extLst>
      <p:ext uri="{BB962C8B-B14F-4D97-AF65-F5344CB8AC3E}">
        <p14:creationId xmlns:p14="http://schemas.microsoft.com/office/powerpoint/2010/main" val="24775249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a-DK" dirty="0"/>
              <a:t>Forventningsafstemning</a:t>
            </a:r>
          </a:p>
        </p:txBody>
      </p:sp>
      <p:sp>
        <p:nvSpPr>
          <p:cNvPr id="5" name="Pladsholder til indhold 4"/>
          <p:cNvSpPr>
            <a:spLocks noGrp="1"/>
          </p:cNvSpPr>
          <p:nvPr>
            <p:ph idx="1"/>
          </p:nvPr>
        </p:nvSpPr>
        <p:spPr>
          <a:xfrm>
            <a:off x="755576" y="1600200"/>
            <a:ext cx="7056784" cy="4709120"/>
          </a:xfrm>
        </p:spPr>
        <p:txBody>
          <a:bodyPr>
            <a:normAutofit fontScale="85000" lnSpcReduction="10000"/>
          </a:bodyPr>
          <a:lstStyle/>
          <a:p>
            <a:pPr marL="0" indent="0">
              <a:buNone/>
            </a:pPr>
            <a:r>
              <a:rPr lang="da-DK" sz="2400" dirty="0"/>
              <a:t>Er du klar over, hvilke forventninger jobcentret har til dig som mentor i forhold til den konkret </a:t>
            </a:r>
            <a:r>
              <a:rPr lang="da-DK" sz="2400" dirty="0" err="1"/>
              <a:t>mentee</a:t>
            </a:r>
            <a:r>
              <a:rPr lang="da-DK" sz="2400" dirty="0"/>
              <a:t> og forløbet på virksomheden?</a:t>
            </a:r>
            <a:br>
              <a:rPr lang="da-DK" sz="2400" dirty="0"/>
            </a:br>
            <a:endParaRPr lang="da-DK" sz="2400" dirty="0"/>
          </a:p>
          <a:p>
            <a:pPr marL="0" indent="0">
              <a:buNone/>
            </a:pPr>
            <a:r>
              <a:rPr lang="da-DK" sz="2400" dirty="0"/>
              <a:t>Har du en klar aftale med jobcentret om målet med forløbet?</a:t>
            </a:r>
          </a:p>
          <a:p>
            <a:pPr marL="0" indent="0">
              <a:buNone/>
            </a:pPr>
            <a:endParaRPr lang="da-DK" sz="2400" dirty="0"/>
          </a:p>
          <a:p>
            <a:pPr marL="0" indent="0">
              <a:buNone/>
            </a:pPr>
            <a:r>
              <a:rPr lang="da-DK" sz="2400" dirty="0"/>
              <a:t>Har du fået de informationer, du skal have for at løse opgaven?</a:t>
            </a:r>
            <a:br>
              <a:rPr lang="da-DK" sz="2400" dirty="0"/>
            </a:br>
            <a:endParaRPr lang="da-DK" sz="2400" dirty="0"/>
          </a:p>
          <a:p>
            <a:pPr marL="0" indent="0">
              <a:buNone/>
            </a:pPr>
            <a:r>
              <a:rPr lang="da-DK" sz="2400" dirty="0"/>
              <a:t>Har du og din </a:t>
            </a:r>
            <a:r>
              <a:rPr lang="da-DK" sz="2400" dirty="0" err="1"/>
              <a:t>mentee</a:t>
            </a:r>
            <a:r>
              <a:rPr lang="da-DK" sz="2400" dirty="0"/>
              <a:t> fået talt om, hvilke forventninger I hver </a:t>
            </a:r>
            <a:br>
              <a:rPr lang="da-DK" sz="2400" dirty="0"/>
            </a:br>
            <a:r>
              <a:rPr lang="da-DK" sz="2400" dirty="0"/>
              <a:t>især har til jeres samarbejde og relation?</a:t>
            </a:r>
            <a:br>
              <a:rPr lang="da-DK" sz="2400" dirty="0"/>
            </a:br>
            <a:endParaRPr lang="da-DK" sz="2400" dirty="0"/>
          </a:p>
          <a:p>
            <a:pPr marL="0" indent="0">
              <a:buNone/>
            </a:pPr>
            <a:r>
              <a:rPr lang="da-DK" sz="2400" dirty="0"/>
              <a:t>Har I sammen formuleret delmål, som I løbende kan følge op på?</a:t>
            </a:r>
            <a:br>
              <a:rPr lang="da-DK" sz="2400" dirty="0"/>
            </a:br>
            <a:endParaRPr lang="da-DK" sz="2400" dirty="0"/>
          </a:p>
          <a:p>
            <a:pPr marL="0" indent="0">
              <a:buNone/>
            </a:pPr>
            <a:r>
              <a:rPr lang="da-DK" sz="2400" dirty="0"/>
              <a:t>Ved du, hvor du kan hente hjælp, hvis du har brug for det?</a:t>
            </a:r>
          </a:p>
          <a:p>
            <a:endParaRPr lang="da-DK" dirty="0"/>
          </a:p>
        </p:txBody>
      </p:sp>
    </p:spTree>
    <p:extLst>
      <p:ext uri="{BB962C8B-B14F-4D97-AF65-F5344CB8AC3E}">
        <p14:creationId xmlns:p14="http://schemas.microsoft.com/office/powerpoint/2010/main" val="28997819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259632" y="4800600"/>
            <a:ext cx="6552728" cy="566738"/>
          </a:xfrm>
        </p:spPr>
        <p:txBody>
          <a:bodyPr anchor="t">
            <a:noAutofit/>
          </a:bodyPr>
          <a:lstStyle/>
          <a:p>
            <a:r>
              <a:rPr lang="da-DK" dirty="0"/>
              <a:t>Kapitel 1: Du behøver ikke være ekspert i psykiske diagnoser</a:t>
            </a:r>
          </a:p>
        </p:txBody>
      </p:sp>
      <p:pic>
        <p:nvPicPr>
          <p:cNvPr id="7" name="Pladsholder til billede 6">
            <a:hlinkClick r:id="rId3"/>
          </p:cNvPr>
          <p:cNvPicPr>
            <a:picLocks noGrp="1" noChangeAspect="1"/>
          </p:cNvPicPr>
          <p:nvPr>
            <p:ph type="pic" idx="1"/>
          </p:nvPr>
        </p:nvPicPr>
        <p:blipFill>
          <a:blip r:embed="rId4">
            <a:extLst>
              <a:ext uri="{28A0092B-C50C-407E-A947-70E740481C1C}">
                <a14:useLocalDpi xmlns:a14="http://schemas.microsoft.com/office/drawing/2010/main" val="0"/>
              </a:ext>
            </a:extLst>
          </a:blip>
          <a:srcRect t="3708" b="3708"/>
          <a:stretch>
            <a:fillRect/>
          </a:stretch>
        </p:blipFill>
        <p:spPr/>
      </p:pic>
      <p:sp>
        <p:nvSpPr>
          <p:cNvPr id="6" name="Pladsholder til tekst 5"/>
          <p:cNvSpPr>
            <a:spLocks noGrp="1"/>
          </p:cNvSpPr>
          <p:nvPr>
            <p:ph type="body" sz="half" idx="2"/>
          </p:nvPr>
        </p:nvSpPr>
        <p:spPr/>
        <p:txBody>
          <a:bodyPr/>
          <a:lstStyle/>
          <a:p>
            <a:endParaRPr lang="da-DK"/>
          </a:p>
        </p:txBody>
      </p:sp>
    </p:spTree>
    <p:extLst>
      <p:ext uri="{BB962C8B-B14F-4D97-AF65-F5344CB8AC3E}">
        <p14:creationId xmlns:p14="http://schemas.microsoft.com/office/powerpoint/2010/main" val="3074669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620688"/>
            <a:ext cx="7632848" cy="724942"/>
          </a:xfrm>
        </p:spPr>
        <p:txBody>
          <a:bodyPr>
            <a:normAutofit fontScale="90000"/>
          </a:bodyPr>
          <a:lstStyle/>
          <a:p>
            <a:pPr algn="l"/>
            <a:r>
              <a:rPr lang="da-DK" dirty="0"/>
              <a:t>Diskussionsspørgsmål</a:t>
            </a:r>
          </a:p>
        </p:txBody>
      </p:sp>
      <p:sp>
        <p:nvSpPr>
          <p:cNvPr id="3" name="Pladsholder til indhold 2"/>
          <p:cNvSpPr>
            <a:spLocks noGrp="1"/>
          </p:cNvSpPr>
          <p:nvPr>
            <p:ph idx="1"/>
          </p:nvPr>
        </p:nvSpPr>
        <p:spPr/>
        <p:txBody>
          <a:bodyPr>
            <a:normAutofit/>
          </a:bodyPr>
          <a:lstStyle/>
          <a:p>
            <a:pPr marL="0" indent="0">
              <a:buNone/>
            </a:pPr>
            <a:r>
              <a:rPr lang="da-DK" sz="2400" dirty="0"/>
              <a:t>Hvad er vigtig for jer at vide om </a:t>
            </a:r>
            <a:r>
              <a:rPr lang="da-DK" sz="2400" dirty="0" err="1"/>
              <a:t>mentee</a:t>
            </a:r>
            <a:r>
              <a:rPr lang="da-DK" sz="2400" dirty="0"/>
              <a:t> for at kunne fungere som mentor i hverdagen?</a:t>
            </a:r>
          </a:p>
          <a:p>
            <a:pPr marL="0" indent="0">
              <a:buNone/>
            </a:pPr>
            <a:endParaRPr lang="da-DK" sz="2400" dirty="0"/>
          </a:p>
          <a:p>
            <a:pPr marL="0" indent="0">
              <a:buNone/>
            </a:pPr>
            <a:r>
              <a:rPr lang="da-DK" sz="2400" dirty="0"/>
              <a:t>Hvad er jeres erfaringer med at stille spørgsmål for at finde ud af, hvad </a:t>
            </a:r>
            <a:r>
              <a:rPr lang="da-DK" sz="2400" dirty="0" err="1"/>
              <a:t>mentees</a:t>
            </a:r>
            <a:r>
              <a:rPr lang="da-DK" sz="2400" dirty="0"/>
              <a:t> konkrete udfordringer er?</a:t>
            </a:r>
          </a:p>
          <a:p>
            <a:pPr marL="0" indent="0">
              <a:buNone/>
            </a:pPr>
            <a:endParaRPr lang="da-DK" sz="2400" dirty="0"/>
          </a:p>
          <a:p>
            <a:pPr marL="0" indent="0">
              <a:buNone/>
            </a:pPr>
            <a:r>
              <a:rPr lang="da-DK" sz="2400" dirty="0"/>
              <a:t>Hvad er jeres (kreative) eksempler på at finde passende opgaver?</a:t>
            </a:r>
          </a:p>
          <a:p>
            <a:pPr marL="0" indent="0">
              <a:buNone/>
            </a:pPr>
            <a:endParaRPr lang="da-DK" sz="2400" dirty="0"/>
          </a:p>
        </p:txBody>
      </p:sp>
    </p:spTree>
    <p:extLst>
      <p:ext uri="{BB962C8B-B14F-4D97-AF65-F5344CB8AC3E}">
        <p14:creationId xmlns:p14="http://schemas.microsoft.com/office/powerpoint/2010/main" val="13695514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31640" y="4800600"/>
            <a:ext cx="6408712" cy="566738"/>
          </a:xfrm>
        </p:spPr>
        <p:txBody>
          <a:bodyPr anchor="t">
            <a:noAutofit/>
          </a:bodyPr>
          <a:lstStyle/>
          <a:p>
            <a:r>
              <a:rPr lang="da-DK" dirty="0"/>
              <a:t>Kapitel 2: Skab tillid gennem interesse og gode spørgsmål</a:t>
            </a:r>
          </a:p>
        </p:txBody>
      </p:sp>
      <p:pic>
        <p:nvPicPr>
          <p:cNvPr id="8" name="Pladsholder til billede 7">
            <a:hlinkClick r:id="rId3"/>
          </p:cNvPr>
          <p:cNvPicPr>
            <a:picLocks noGrp="1" noChangeAspect="1"/>
          </p:cNvPicPr>
          <p:nvPr>
            <p:ph type="pic" idx="1"/>
          </p:nvPr>
        </p:nvPicPr>
        <p:blipFill>
          <a:blip r:embed="rId4">
            <a:extLst>
              <a:ext uri="{28A0092B-C50C-407E-A947-70E740481C1C}">
                <a14:useLocalDpi xmlns:a14="http://schemas.microsoft.com/office/drawing/2010/main" val="0"/>
              </a:ext>
            </a:extLst>
          </a:blip>
          <a:srcRect t="3708" b="3708"/>
          <a:stretch>
            <a:fillRect/>
          </a:stretch>
        </p:blipFill>
        <p:spPr/>
      </p:pic>
      <p:sp>
        <p:nvSpPr>
          <p:cNvPr id="7" name="Pladsholder til tekst 6"/>
          <p:cNvSpPr>
            <a:spLocks noGrp="1"/>
          </p:cNvSpPr>
          <p:nvPr>
            <p:ph type="body" sz="half" idx="2"/>
          </p:nvPr>
        </p:nvSpPr>
        <p:spPr/>
        <p:txBody>
          <a:bodyPr/>
          <a:lstStyle/>
          <a:p>
            <a:endParaRPr lang="da-DK" dirty="0"/>
          </a:p>
        </p:txBody>
      </p:sp>
    </p:spTree>
    <p:extLst>
      <p:ext uri="{BB962C8B-B14F-4D97-AF65-F5344CB8AC3E}">
        <p14:creationId xmlns:p14="http://schemas.microsoft.com/office/powerpoint/2010/main" val="2900614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620688"/>
            <a:ext cx="7632848" cy="724942"/>
          </a:xfrm>
        </p:spPr>
        <p:txBody>
          <a:bodyPr>
            <a:normAutofit fontScale="90000"/>
          </a:bodyPr>
          <a:lstStyle/>
          <a:p>
            <a:pPr algn="l"/>
            <a:r>
              <a:rPr lang="da-DK" dirty="0"/>
              <a:t>Diskussionsspørgsmål</a:t>
            </a:r>
          </a:p>
        </p:txBody>
      </p:sp>
      <p:sp>
        <p:nvSpPr>
          <p:cNvPr id="3" name="Pladsholder til indhold 2"/>
          <p:cNvSpPr>
            <a:spLocks noGrp="1"/>
          </p:cNvSpPr>
          <p:nvPr>
            <p:ph idx="1"/>
          </p:nvPr>
        </p:nvSpPr>
        <p:spPr>
          <a:xfrm>
            <a:off x="755576" y="2132856"/>
            <a:ext cx="5400600" cy="3993307"/>
          </a:xfrm>
        </p:spPr>
        <p:txBody>
          <a:bodyPr>
            <a:normAutofit/>
          </a:bodyPr>
          <a:lstStyle/>
          <a:p>
            <a:pPr marL="0" indent="0">
              <a:buNone/>
            </a:pPr>
            <a:r>
              <a:rPr lang="da-DK" sz="2600" dirty="0"/>
              <a:t>Hvad oplever I som det vigtigste for at bygge en tillidsfuld relation op?</a:t>
            </a:r>
          </a:p>
          <a:p>
            <a:pPr marL="0" indent="0">
              <a:buNone/>
            </a:pPr>
            <a:endParaRPr lang="da-DK" sz="2600" dirty="0"/>
          </a:p>
          <a:p>
            <a:pPr marL="0" indent="0">
              <a:buNone/>
            </a:pPr>
            <a:r>
              <a:rPr lang="da-DK" sz="2600" dirty="0"/>
              <a:t>Er der noget, der gør det vanskeligt?</a:t>
            </a:r>
          </a:p>
          <a:p>
            <a:pPr marL="0" indent="0">
              <a:buNone/>
            </a:pPr>
            <a:endParaRPr lang="da-DK" sz="2600" dirty="0"/>
          </a:p>
          <a:p>
            <a:pPr marL="0" indent="0">
              <a:buNone/>
            </a:pPr>
            <a:r>
              <a:rPr lang="da-DK" sz="2600" dirty="0"/>
              <a:t>Hvordan finder I bedst tid og ro til at spørge og lytte i en travl hverdag?</a:t>
            </a:r>
          </a:p>
          <a:p>
            <a:pPr marL="0" indent="0">
              <a:buNone/>
            </a:pPr>
            <a:endParaRPr lang="da-DK" dirty="0"/>
          </a:p>
        </p:txBody>
      </p:sp>
    </p:spTree>
    <p:extLst>
      <p:ext uri="{BB962C8B-B14F-4D97-AF65-F5344CB8AC3E}">
        <p14:creationId xmlns:p14="http://schemas.microsoft.com/office/powerpoint/2010/main" val="3385528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821904" y="4800600"/>
            <a:ext cx="5486400" cy="566738"/>
          </a:xfrm>
        </p:spPr>
        <p:txBody>
          <a:bodyPr anchor="t"/>
          <a:lstStyle/>
          <a:p>
            <a:r>
              <a:rPr lang="da-DK" dirty="0"/>
              <a:t>Kapitel 3: Hav øje for </a:t>
            </a:r>
            <a:r>
              <a:rPr lang="da-DK" dirty="0" err="1"/>
              <a:t>mentees</a:t>
            </a:r>
            <a:r>
              <a:rPr lang="da-DK" dirty="0"/>
              <a:t> ressourcer</a:t>
            </a:r>
          </a:p>
        </p:txBody>
      </p:sp>
      <p:pic>
        <p:nvPicPr>
          <p:cNvPr id="8" name="Pladsholder til billede 7">
            <a:hlinkClick r:id="rId3"/>
          </p:cNvPr>
          <p:cNvPicPr>
            <a:picLocks noGrp="1" noChangeAspect="1"/>
          </p:cNvPicPr>
          <p:nvPr>
            <p:ph type="pic" idx="1"/>
          </p:nvPr>
        </p:nvPicPr>
        <p:blipFill>
          <a:blip r:embed="rId4">
            <a:extLst>
              <a:ext uri="{28A0092B-C50C-407E-A947-70E740481C1C}">
                <a14:useLocalDpi xmlns:a14="http://schemas.microsoft.com/office/drawing/2010/main" val="0"/>
              </a:ext>
            </a:extLst>
          </a:blip>
          <a:srcRect t="3708" b="3708"/>
          <a:stretch>
            <a:fillRect/>
          </a:stretch>
        </p:blipFill>
        <p:spPr/>
      </p:pic>
      <p:sp>
        <p:nvSpPr>
          <p:cNvPr id="7" name="Pladsholder til tekst 6"/>
          <p:cNvSpPr>
            <a:spLocks noGrp="1"/>
          </p:cNvSpPr>
          <p:nvPr>
            <p:ph type="body" sz="half" idx="2"/>
          </p:nvPr>
        </p:nvSpPr>
        <p:spPr/>
        <p:txBody>
          <a:bodyPr/>
          <a:lstStyle/>
          <a:p>
            <a:endParaRPr lang="da-DK"/>
          </a:p>
        </p:txBody>
      </p:sp>
    </p:spTree>
    <p:extLst>
      <p:ext uri="{BB962C8B-B14F-4D97-AF65-F5344CB8AC3E}">
        <p14:creationId xmlns:p14="http://schemas.microsoft.com/office/powerpoint/2010/main" val="2169806081"/>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FF161D2B59F8C409CC95C1BF677B49B" ma:contentTypeVersion="13" ma:contentTypeDescription="Create a new document." ma:contentTypeScope="" ma:versionID="ce3ee1fb636b8dad1248985992bf51cc">
  <xsd:schema xmlns:xsd="http://www.w3.org/2001/XMLSchema" xmlns:xs="http://www.w3.org/2001/XMLSchema" xmlns:p="http://schemas.microsoft.com/office/2006/metadata/properties" xmlns:ns2="fa59390b-5050-4cea-95cb-2c5c317fb493" xmlns:ns3="7d22a54d-f51b-41cb-984d-74eb4fd45e34" targetNamespace="http://schemas.microsoft.com/office/2006/metadata/properties" ma:root="true" ma:fieldsID="c45f46701fb72bfd749289e57ac50c5a" ns2:_="" ns3:_="">
    <xsd:import namespace="fa59390b-5050-4cea-95cb-2c5c317fb493"/>
    <xsd:import namespace="7d22a54d-f51b-41cb-984d-74eb4fd45e34"/>
    <xsd:element name="properties">
      <xsd:complexType>
        <xsd:sequence>
          <xsd:element name="documentManagement">
            <xsd:complexType>
              <xsd:all>
                <xsd:element ref="ns2:TSID" minOccurs="0"/>
                <xsd:element ref="ns2:TSCreatedBy" minOccurs="0"/>
                <xsd:element ref="ns2:TSDescription" minOccurs="0"/>
                <xsd:element ref="ns2:TSKeywords" minOccurs="0"/>
                <xsd:element ref="ns2:TSMetaData" minOccurs="0"/>
                <xsd:element ref="ns2:TSOwner" minOccurs="0"/>
                <xsd:element ref="ns2:TSPhaseName" minOccurs="0"/>
                <xsd:element ref="ns2:TSSender" minOccurs="0"/>
                <xsd:element ref="ns2:TSStatus" minOccurs="0"/>
                <xsd:element ref="ns2:TSTitle" minOccurs="0"/>
                <xsd:element ref="ns2:TSType" minOccurs="0"/>
                <xsd:element ref="ns2:TSUpdatedBy" minOccurs="0"/>
                <xsd:element ref="ns3:TSMoveSe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a59390b-5050-4cea-95cb-2c5c317fb493" elementFormDefault="qualified">
    <xsd:import namespace="http://schemas.microsoft.com/office/2006/documentManagement/types"/>
    <xsd:import namespace="http://schemas.microsoft.com/office/infopath/2007/PartnerControls"/>
    <xsd:element name="TSID" ma:index="8" nillable="true" ma:displayName="TSID" ma:description="This field contains document metadata from TeamShare" ma:internalName="TSID">
      <xsd:simpleType>
        <xsd:restriction base="dms:Note">
          <xsd:maxLength value="255"/>
        </xsd:restriction>
      </xsd:simpleType>
    </xsd:element>
    <xsd:element name="TSCreatedBy" ma:index="9" nillable="true" ma:displayName="TSCreatedBy" ma:description="This field contains document metadata from TeamShare" ma:internalName="TSCreatedBy">
      <xsd:simpleType>
        <xsd:restriction base="dms:Note">
          <xsd:maxLength value="255"/>
        </xsd:restriction>
      </xsd:simpleType>
    </xsd:element>
    <xsd:element name="TSDescription" ma:index="10" nillable="true" ma:displayName="TSDescription" ma:description="This field contains document metadata from TeamShare" ma:internalName="TSDescription">
      <xsd:simpleType>
        <xsd:restriction base="dms:Note">
          <xsd:maxLength value="255"/>
        </xsd:restriction>
      </xsd:simpleType>
    </xsd:element>
    <xsd:element name="TSKeywords" ma:index="11" nillable="true" ma:displayName="TSKeywords" ma:description="This field contains document metadata from TeamShare" ma:internalName="TSKeywords">
      <xsd:simpleType>
        <xsd:restriction base="dms:Note">
          <xsd:maxLength value="255"/>
        </xsd:restriction>
      </xsd:simpleType>
    </xsd:element>
    <xsd:element name="TSMetaData" ma:index="12" nillable="true" ma:displayName="TSMetaData" ma:description="This field contains document metadata from TeamShare" ma:internalName="TSMetaData">
      <xsd:simpleType>
        <xsd:restriction base="dms:Note">
          <xsd:maxLength value="255"/>
        </xsd:restriction>
      </xsd:simpleType>
    </xsd:element>
    <xsd:element name="TSOwner" ma:index="13" nillable="true" ma:displayName="TSOwner" ma:description="This field contains document metadata from TeamShare" ma:internalName="TSOwner">
      <xsd:simpleType>
        <xsd:restriction base="dms:Note">
          <xsd:maxLength value="255"/>
        </xsd:restriction>
      </xsd:simpleType>
    </xsd:element>
    <xsd:element name="TSPhaseName" ma:index="14" nillable="true" ma:displayName="TSPhaseName" ma:description="This field contains document metadata from TeamShare" ma:internalName="TSPhaseName">
      <xsd:simpleType>
        <xsd:restriction base="dms:Note">
          <xsd:maxLength value="255"/>
        </xsd:restriction>
      </xsd:simpleType>
    </xsd:element>
    <xsd:element name="TSSender" ma:index="15" nillable="true" ma:displayName="TSSender" ma:description="This field contains document metadata from TeamShare" ma:internalName="TSSender">
      <xsd:simpleType>
        <xsd:restriction base="dms:Note">
          <xsd:maxLength value="255"/>
        </xsd:restriction>
      </xsd:simpleType>
    </xsd:element>
    <xsd:element name="TSStatus" ma:index="16" nillable="true" ma:displayName="TSStatus" ma:description="This field contains document metadata from TeamShare" ma:internalName="TSStatus">
      <xsd:simpleType>
        <xsd:restriction base="dms:Note">
          <xsd:maxLength value="255"/>
        </xsd:restriction>
      </xsd:simpleType>
    </xsd:element>
    <xsd:element name="TSTitle" ma:index="17" nillable="true" ma:displayName="TSTitle" ma:description="This field contains document metadata from TeamShare" ma:internalName="TSTitle">
      <xsd:simpleType>
        <xsd:restriction base="dms:Note">
          <xsd:maxLength value="255"/>
        </xsd:restriction>
      </xsd:simpleType>
    </xsd:element>
    <xsd:element name="TSType" ma:index="18" nillable="true" ma:displayName="TSType" ma:description="This field contains document metadata from TeamShare" ma:internalName="TSType">
      <xsd:simpleType>
        <xsd:restriction base="dms:Note">
          <xsd:maxLength value="255"/>
        </xsd:restriction>
      </xsd:simpleType>
    </xsd:element>
    <xsd:element name="TSUpdatedBy" ma:index="19" nillable="true" ma:displayName="TSUpdatedBy" ma:description="This field contains document metadata from TeamShare" ma:internalName="TSUpdatedBy">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22a54d-f51b-41cb-984d-74eb4fd45e34" elementFormDefault="qualified">
    <xsd:import namespace="http://schemas.microsoft.com/office/2006/documentManagement/types"/>
    <xsd:import namespace="http://schemas.microsoft.com/office/infopath/2007/PartnerControls"/>
    <xsd:element name="TSMoveSetID" ma:index="20" nillable="true" ma:displayName="TSMoveSetID" ma:description="This field contains document metadata from TeamShare" ma:internalName="TSMoveSetID">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SKeywords xmlns="fa59390b-5050-4cea-95cb-2c5c317fb493" xsi:nil="true"/>
    <TSPhaseName xmlns="fa59390b-5050-4cea-95cb-2c5c317fb493" xsi:nil="true"/>
    <TSCreatedBy xmlns="fa59390b-5050-4cea-95cb-2c5c317fb493" xsi:nil="true"/>
    <TSType xmlns="fa59390b-5050-4cea-95cb-2c5c317fb493" xsi:nil="true"/>
    <TSStatus xmlns="fa59390b-5050-4cea-95cb-2c5c317fb493" xsi:nil="true"/>
    <TSID xmlns="fa59390b-5050-4cea-95cb-2c5c317fb493">284762</TSID>
    <TSMetaData xmlns="fa59390b-5050-4cea-95cb-2c5c317fb493" xsi:nil="true"/>
    <TSDescription xmlns="fa59390b-5050-4cea-95cb-2c5c317fb493" xsi:nil="true"/>
    <TSTitle xmlns="fa59390b-5050-4cea-95cb-2c5c317fb493">PP__UVmateriale__Virksomhedsmentor-psykisk-sårbare</TSTitle>
    <TSUpdatedBy xmlns="fa59390b-5050-4cea-95cb-2c5c317fb493" xsi:nil="true"/>
    <TSSender xmlns="fa59390b-5050-4cea-95cb-2c5c317fb493" xsi:nil="true"/>
    <TSOwner xmlns="fa59390b-5050-4cea-95cb-2c5c317fb493">6</TSOwner>
    <TSMoveSetID xmlns="7d22a54d-f51b-41cb-984d-74eb4fd45e34" xsi:nil="true"/>
  </documentManagement>
</p:properties>
</file>

<file path=customXml/itemProps1.xml><?xml version="1.0" encoding="utf-8"?>
<ds:datastoreItem xmlns:ds="http://schemas.openxmlformats.org/officeDocument/2006/customXml" ds:itemID="{8AF19C79-ED7A-4133-9709-1B01D764B7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a59390b-5050-4cea-95cb-2c5c317fb493"/>
    <ds:schemaRef ds:uri="7d22a54d-f51b-41cb-984d-74eb4fd45e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9423FE-0880-4AE1-8C9F-EF95E5EBE209}">
  <ds:schemaRefs>
    <ds:schemaRef ds:uri="http://schemas.microsoft.com/sharepoint/v3/contenttype/forms"/>
  </ds:schemaRefs>
</ds:datastoreItem>
</file>

<file path=customXml/itemProps3.xml><?xml version="1.0" encoding="utf-8"?>
<ds:datastoreItem xmlns:ds="http://schemas.openxmlformats.org/officeDocument/2006/customXml" ds:itemID="{ABB7D091-3913-48EC-8BDB-209E5918323B}">
  <ds:schemaRefs>
    <ds:schemaRef ds:uri="http://purl.org/dc/dcmitype/"/>
    <ds:schemaRef ds:uri="http://schemas.microsoft.com/office/infopath/2007/PartnerControls"/>
    <ds:schemaRef ds:uri="http://purl.org/dc/elements/1.1/"/>
    <ds:schemaRef ds:uri="http://schemas.microsoft.com/office/2006/metadata/properties"/>
    <ds:schemaRef ds:uri="7d22a54d-f51b-41cb-984d-74eb4fd45e34"/>
    <ds:schemaRef ds:uri="http://schemas.microsoft.com/office/2006/documentManagement/types"/>
    <ds:schemaRef ds:uri="http://purl.org/dc/terms/"/>
    <ds:schemaRef ds:uri="http://schemas.openxmlformats.org/package/2006/metadata/core-properties"/>
    <ds:schemaRef ds:uri="fa59390b-5050-4cea-95cb-2c5c317fb493"/>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453</TotalTime>
  <Words>1569</Words>
  <Application>Microsoft Office PowerPoint</Application>
  <PresentationFormat>Skærmshow (4:3)</PresentationFormat>
  <Paragraphs>133</Paragraphs>
  <Slides>16</Slides>
  <Notes>16</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16</vt:i4>
      </vt:variant>
    </vt:vector>
  </HeadingPairs>
  <TitlesOfParts>
    <vt:vector size="20" baseType="lpstr">
      <vt:lpstr>Arial</vt:lpstr>
      <vt:lpstr>Calibri</vt:lpstr>
      <vt:lpstr>Wingdings</vt:lpstr>
      <vt:lpstr>Kontortema</vt:lpstr>
      <vt:lpstr>Sådan bruger du præsentationen</vt:lpstr>
      <vt:lpstr>Mentor for mentee  med psykisk sårbarhed</vt:lpstr>
      <vt:lpstr>En mentor gør en forskel…</vt:lpstr>
      <vt:lpstr>Forventningsafstemning</vt:lpstr>
      <vt:lpstr>Kapitel 1: Du behøver ikke være ekspert i psykiske diagnoser</vt:lpstr>
      <vt:lpstr>Diskussionsspørgsmål</vt:lpstr>
      <vt:lpstr>Kapitel 2: Skab tillid gennem interesse og gode spørgsmål</vt:lpstr>
      <vt:lpstr>Diskussionsspørgsmål</vt:lpstr>
      <vt:lpstr>Kapitel 3: Hav øje for mentees ressourcer</vt:lpstr>
      <vt:lpstr>Diskussionsspørgsmål</vt:lpstr>
      <vt:lpstr>Kapitel 4: Hav fokus på, hvad I kan gøre</vt:lpstr>
      <vt:lpstr>Diskussionsspørgsmål</vt:lpstr>
      <vt:lpstr>Kapitel 5: Vær med til at sikre udvikling i forløbet</vt:lpstr>
      <vt:lpstr>Diskussionsspørgsmål</vt:lpstr>
      <vt:lpstr>Pas på dig selv som mentor</vt:lpstr>
      <vt:lpstr>Viden og værktøjer</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Majken Bagger</dc:creator>
  <cp:lastModifiedBy>Karin Søgaard Sørensen</cp:lastModifiedBy>
  <cp:revision>60</cp:revision>
  <dcterms:created xsi:type="dcterms:W3CDTF">2015-05-20T12:01:55Z</dcterms:created>
  <dcterms:modified xsi:type="dcterms:W3CDTF">2024-03-21T10:42:14Z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0x0101004FF161D2B59F8C409CC95C1BF677B49B</vt:lpwstr>
  </property>
</Properties>
</file>