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74" r:id="rId2"/>
    <p:sldId id="256" r:id="rId3"/>
    <p:sldId id="257" r:id="rId4"/>
    <p:sldId id="268" r:id="rId5"/>
    <p:sldId id="258" r:id="rId6"/>
    <p:sldId id="267" r:id="rId7"/>
    <p:sldId id="263" r:id="rId8"/>
    <p:sldId id="270" r:id="rId9"/>
    <p:sldId id="271" r:id="rId10"/>
    <p:sldId id="272" r:id="rId11"/>
    <p:sldId id="273" r:id="rId12"/>
    <p:sldId id="275" r:id="rId13"/>
  </p:sldIdLst>
  <p:sldSz cx="9144000" cy="6858000" type="screen4x3"/>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2A9AE"/>
    <a:srgbClr val="467F9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2485" autoAdjust="0"/>
  </p:normalViewPr>
  <p:slideViewPr>
    <p:cSldViewPr>
      <p:cViewPr varScale="1">
        <p:scale>
          <a:sx n="93" d="100"/>
          <a:sy n="93" d="100"/>
        </p:scale>
        <p:origin x="1488"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66A2464-61D6-4B9B-A85A-159BC6813779}"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da-DK"/>
        </a:p>
      </dgm:t>
    </dgm:pt>
    <dgm:pt modelId="{E8E36DEF-D8F3-46E5-979D-EB2A81AD4033}">
      <dgm:prSet phldrT="[Tekst]" custT="1"/>
      <dgm:spPr>
        <a:solidFill>
          <a:schemeClr val="accent6">
            <a:lumMod val="75000"/>
          </a:schemeClr>
        </a:solidFill>
        <a:ln w="19050">
          <a:solidFill>
            <a:schemeClr val="bg1"/>
          </a:solidFill>
        </a:ln>
      </dgm:spPr>
      <dgm:t>
        <a:bodyPr/>
        <a:lstStyle/>
        <a:p>
          <a:r>
            <a:rPr lang="da-DK" sz="1800" dirty="0"/>
            <a:t>Samlet antal sygedage i virksomheden pr. år: [xx]</a:t>
          </a:r>
        </a:p>
      </dgm:t>
    </dgm:pt>
    <dgm:pt modelId="{7EA3C3EC-01B5-4869-992B-EC11E6018F05}" type="parTrans" cxnId="{E611F5F1-5FC7-4BE6-B827-C40B15456F91}">
      <dgm:prSet/>
      <dgm:spPr/>
      <dgm:t>
        <a:bodyPr/>
        <a:lstStyle/>
        <a:p>
          <a:endParaRPr lang="da-DK"/>
        </a:p>
      </dgm:t>
    </dgm:pt>
    <dgm:pt modelId="{AD5CA524-C21B-4A87-A46B-1259C065CA3E}" type="sibTrans" cxnId="{E611F5F1-5FC7-4BE6-B827-C40B15456F91}">
      <dgm:prSet/>
      <dgm:spPr/>
      <dgm:t>
        <a:bodyPr/>
        <a:lstStyle/>
        <a:p>
          <a:endParaRPr lang="da-DK"/>
        </a:p>
      </dgm:t>
    </dgm:pt>
    <dgm:pt modelId="{0A115AB2-A349-4E5D-9A3F-595C15586DEB}">
      <dgm:prSet phldrT="[Tekst]" custT="1"/>
      <dgm:spPr>
        <a:solidFill>
          <a:schemeClr val="accent6">
            <a:lumMod val="75000"/>
          </a:schemeClr>
        </a:solidFill>
        <a:ln w="19050">
          <a:solidFill>
            <a:schemeClr val="bg1"/>
          </a:solidFill>
        </a:ln>
      </dgm:spPr>
      <dgm:t>
        <a:bodyPr/>
        <a:lstStyle/>
        <a:p>
          <a:r>
            <a:rPr lang="da-DK" sz="1800" dirty="0"/>
            <a:t>Gennemsnit pr. medarbejder pr. år: [xx]</a:t>
          </a:r>
        </a:p>
      </dgm:t>
    </dgm:pt>
    <dgm:pt modelId="{28879F75-7563-4466-B8EC-3C94B47AD5E8}" type="parTrans" cxnId="{2F0DCD2E-8EC5-4442-AD31-A306D7680F93}">
      <dgm:prSet/>
      <dgm:spPr/>
      <dgm:t>
        <a:bodyPr/>
        <a:lstStyle/>
        <a:p>
          <a:endParaRPr lang="da-DK"/>
        </a:p>
      </dgm:t>
    </dgm:pt>
    <dgm:pt modelId="{1CEABBF1-163F-4301-A06D-B28CED9BEEE7}" type="sibTrans" cxnId="{2F0DCD2E-8EC5-4442-AD31-A306D7680F93}">
      <dgm:prSet/>
      <dgm:spPr/>
      <dgm:t>
        <a:bodyPr/>
        <a:lstStyle/>
        <a:p>
          <a:endParaRPr lang="da-DK"/>
        </a:p>
      </dgm:t>
    </dgm:pt>
    <dgm:pt modelId="{099D986D-AEF5-42D0-A78A-ED058DF77AEC}">
      <dgm:prSet phldrT="[Tekst]" custT="1"/>
      <dgm:spPr>
        <a:solidFill>
          <a:schemeClr val="accent6">
            <a:lumMod val="75000"/>
          </a:schemeClr>
        </a:solidFill>
        <a:ln w="19050">
          <a:solidFill>
            <a:schemeClr val="bg1"/>
          </a:solidFill>
        </a:ln>
      </dgm:spPr>
      <dgm:t>
        <a:bodyPr/>
        <a:lstStyle/>
        <a:p>
          <a:r>
            <a:rPr lang="da-DK" sz="1800" dirty="0"/>
            <a:t>Det koster kr. [xx] pr. år</a:t>
          </a:r>
        </a:p>
      </dgm:t>
    </dgm:pt>
    <dgm:pt modelId="{EBCF51CE-A51E-4370-871B-0F5ECAA8B704}" type="parTrans" cxnId="{43A03BC4-0A7C-4E5A-88A8-2E2D5D55D3E7}">
      <dgm:prSet/>
      <dgm:spPr/>
      <dgm:t>
        <a:bodyPr/>
        <a:lstStyle/>
        <a:p>
          <a:endParaRPr lang="da-DK"/>
        </a:p>
      </dgm:t>
    </dgm:pt>
    <dgm:pt modelId="{1124DD93-14C0-46C1-BADD-9754A6ECDF7A}" type="sibTrans" cxnId="{43A03BC4-0A7C-4E5A-88A8-2E2D5D55D3E7}">
      <dgm:prSet/>
      <dgm:spPr/>
      <dgm:t>
        <a:bodyPr/>
        <a:lstStyle/>
        <a:p>
          <a:endParaRPr lang="da-DK"/>
        </a:p>
      </dgm:t>
    </dgm:pt>
    <dgm:pt modelId="{81A1D2C2-001B-472C-B270-5DB0C57D0B87}" type="pres">
      <dgm:prSet presAssocID="{F66A2464-61D6-4B9B-A85A-159BC6813779}" presName="diagram" presStyleCnt="0">
        <dgm:presLayoutVars>
          <dgm:dir/>
          <dgm:resizeHandles val="exact"/>
        </dgm:presLayoutVars>
      </dgm:prSet>
      <dgm:spPr/>
    </dgm:pt>
    <dgm:pt modelId="{50C0A1D0-04E9-4589-9C04-CD86304A3D13}" type="pres">
      <dgm:prSet presAssocID="{E8E36DEF-D8F3-46E5-979D-EB2A81AD4033}" presName="node" presStyleLbl="node1" presStyleIdx="0" presStyleCnt="3">
        <dgm:presLayoutVars>
          <dgm:bulletEnabled val="1"/>
        </dgm:presLayoutVars>
      </dgm:prSet>
      <dgm:spPr/>
    </dgm:pt>
    <dgm:pt modelId="{6F25D68E-E413-44FE-A404-14FC2D20F0EE}" type="pres">
      <dgm:prSet presAssocID="{AD5CA524-C21B-4A87-A46B-1259C065CA3E}" presName="sibTrans" presStyleCnt="0"/>
      <dgm:spPr/>
    </dgm:pt>
    <dgm:pt modelId="{4A2EDE2B-CBDF-408C-BCE4-19F05FFB0CD9}" type="pres">
      <dgm:prSet presAssocID="{0A115AB2-A349-4E5D-9A3F-595C15586DEB}" presName="node" presStyleLbl="node1" presStyleIdx="1" presStyleCnt="3">
        <dgm:presLayoutVars>
          <dgm:bulletEnabled val="1"/>
        </dgm:presLayoutVars>
      </dgm:prSet>
      <dgm:spPr/>
    </dgm:pt>
    <dgm:pt modelId="{0535036F-723B-49F1-9C97-16FA3F2EF8EF}" type="pres">
      <dgm:prSet presAssocID="{1CEABBF1-163F-4301-A06D-B28CED9BEEE7}" presName="sibTrans" presStyleCnt="0"/>
      <dgm:spPr/>
    </dgm:pt>
    <dgm:pt modelId="{8BB6EEDA-AF07-4A05-B3EC-367354D9F33C}" type="pres">
      <dgm:prSet presAssocID="{099D986D-AEF5-42D0-A78A-ED058DF77AEC}" presName="node" presStyleLbl="node1" presStyleIdx="2" presStyleCnt="3">
        <dgm:presLayoutVars>
          <dgm:bulletEnabled val="1"/>
        </dgm:presLayoutVars>
      </dgm:prSet>
      <dgm:spPr/>
    </dgm:pt>
  </dgm:ptLst>
  <dgm:cxnLst>
    <dgm:cxn modelId="{2F0DCD2E-8EC5-4442-AD31-A306D7680F93}" srcId="{F66A2464-61D6-4B9B-A85A-159BC6813779}" destId="{0A115AB2-A349-4E5D-9A3F-595C15586DEB}" srcOrd="1" destOrd="0" parTransId="{28879F75-7563-4466-B8EC-3C94B47AD5E8}" sibTransId="{1CEABBF1-163F-4301-A06D-B28CED9BEEE7}"/>
    <dgm:cxn modelId="{FFC13132-D9EC-41B3-96BE-ADB093C69E0C}" type="presOf" srcId="{0A115AB2-A349-4E5D-9A3F-595C15586DEB}" destId="{4A2EDE2B-CBDF-408C-BCE4-19F05FFB0CD9}" srcOrd="0" destOrd="0" presId="urn:microsoft.com/office/officeart/2005/8/layout/default"/>
    <dgm:cxn modelId="{A3CB095F-44CD-4459-BC6E-9B0DEAF75F7D}" type="presOf" srcId="{F66A2464-61D6-4B9B-A85A-159BC6813779}" destId="{81A1D2C2-001B-472C-B270-5DB0C57D0B87}" srcOrd="0" destOrd="0" presId="urn:microsoft.com/office/officeart/2005/8/layout/default"/>
    <dgm:cxn modelId="{CE30298E-2AAD-49B2-B246-1A123146CBC8}" type="presOf" srcId="{099D986D-AEF5-42D0-A78A-ED058DF77AEC}" destId="{8BB6EEDA-AF07-4A05-B3EC-367354D9F33C}" srcOrd="0" destOrd="0" presId="urn:microsoft.com/office/officeart/2005/8/layout/default"/>
    <dgm:cxn modelId="{43A03BC4-0A7C-4E5A-88A8-2E2D5D55D3E7}" srcId="{F66A2464-61D6-4B9B-A85A-159BC6813779}" destId="{099D986D-AEF5-42D0-A78A-ED058DF77AEC}" srcOrd="2" destOrd="0" parTransId="{EBCF51CE-A51E-4370-871B-0F5ECAA8B704}" sibTransId="{1124DD93-14C0-46C1-BADD-9754A6ECDF7A}"/>
    <dgm:cxn modelId="{5BAFD2CF-B1C4-47C7-B742-39A07F3900C7}" type="presOf" srcId="{E8E36DEF-D8F3-46E5-979D-EB2A81AD4033}" destId="{50C0A1D0-04E9-4589-9C04-CD86304A3D13}" srcOrd="0" destOrd="0" presId="urn:microsoft.com/office/officeart/2005/8/layout/default"/>
    <dgm:cxn modelId="{E611F5F1-5FC7-4BE6-B827-C40B15456F91}" srcId="{F66A2464-61D6-4B9B-A85A-159BC6813779}" destId="{E8E36DEF-D8F3-46E5-979D-EB2A81AD4033}" srcOrd="0" destOrd="0" parTransId="{7EA3C3EC-01B5-4869-992B-EC11E6018F05}" sibTransId="{AD5CA524-C21B-4A87-A46B-1259C065CA3E}"/>
    <dgm:cxn modelId="{A5FDB850-2FA0-4B5A-BB06-E5E99FD8F36E}" type="presParOf" srcId="{81A1D2C2-001B-472C-B270-5DB0C57D0B87}" destId="{50C0A1D0-04E9-4589-9C04-CD86304A3D13}" srcOrd="0" destOrd="0" presId="urn:microsoft.com/office/officeart/2005/8/layout/default"/>
    <dgm:cxn modelId="{7AE30F6B-8D4F-4BE1-87BE-681DA2561408}" type="presParOf" srcId="{81A1D2C2-001B-472C-B270-5DB0C57D0B87}" destId="{6F25D68E-E413-44FE-A404-14FC2D20F0EE}" srcOrd="1" destOrd="0" presId="urn:microsoft.com/office/officeart/2005/8/layout/default"/>
    <dgm:cxn modelId="{478AD8FE-9C1B-42BE-BA37-D4528291347E}" type="presParOf" srcId="{81A1D2C2-001B-472C-B270-5DB0C57D0B87}" destId="{4A2EDE2B-CBDF-408C-BCE4-19F05FFB0CD9}" srcOrd="2" destOrd="0" presId="urn:microsoft.com/office/officeart/2005/8/layout/default"/>
    <dgm:cxn modelId="{681F17FD-3DEA-4B1C-A143-3808820FF1CB}" type="presParOf" srcId="{81A1D2C2-001B-472C-B270-5DB0C57D0B87}" destId="{0535036F-723B-49F1-9C97-16FA3F2EF8EF}" srcOrd="3" destOrd="0" presId="urn:microsoft.com/office/officeart/2005/8/layout/default"/>
    <dgm:cxn modelId="{7E2432E5-F8C1-4618-AC8E-D3FA3F27051A}" type="presParOf" srcId="{81A1D2C2-001B-472C-B270-5DB0C57D0B87}" destId="{8BB6EEDA-AF07-4A05-B3EC-367354D9F33C}" srcOrd="4"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0AC9B7D-3D30-4ADD-A1C2-42A42D8E81B4}" type="doc">
      <dgm:prSet loTypeId="urn:microsoft.com/office/officeart/2005/8/layout/matrix2" loCatId="matrix" qsTypeId="urn:microsoft.com/office/officeart/2005/8/quickstyle/simple1" qsCatId="simple" csTypeId="urn:microsoft.com/office/officeart/2005/8/colors/accent1_2" csCatId="accent1" phldr="1"/>
      <dgm:spPr/>
      <dgm:t>
        <a:bodyPr/>
        <a:lstStyle/>
        <a:p>
          <a:endParaRPr lang="da-DK"/>
        </a:p>
      </dgm:t>
    </dgm:pt>
    <dgm:pt modelId="{501A4396-3DA4-40C9-BFD2-48D6B2F4F0F6}">
      <dgm:prSet phldrT="[Tekst]" custT="1"/>
      <dgm:spPr>
        <a:noFill/>
        <a:ln>
          <a:noFill/>
        </a:ln>
      </dgm:spPr>
      <dgm:t>
        <a:bodyPr anchor="t" anchorCtr="0"/>
        <a:lstStyle/>
        <a:p>
          <a:r>
            <a:rPr lang="da-DK" sz="1600" b="1" dirty="0">
              <a:solidFill>
                <a:srgbClr val="467F95"/>
              </a:solidFill>
            </a:rPr>
            <a:t>SYG – PÅ ARBEJDE</a:t>
          </a:r>
          <a:br>
            <a:rPr lang="da-DK" sz="1600" b="1" dirty="0">
              <a:solidFill>
                <a:srgbClr val="467F95"/>
              </a:solidFill>
            </a:rPr>
          </a:br>
          <a:br>
            <a:rPr lang="da-DK" sz="1600" b="1" dirty="0">
              <a:solidFill>
                <a:srgbClr val="467F95"/>
              </a:solidFill>
            </a:rPr>
          </a:br>
          <a:br>
            <a:rPr lang="da-DK" sz="1600" b="1" dirty="0">
              <a:solidFill>
                <a:srgbClr val="467F95"/>
              </a:solidFill>
            </a:rPr>
          </a:br>
          <a:endParaRPr lang="da-DK" sz="1600" b="1" dirty="0">
            <a:solidFill>
              <a:srgbClr val="467F95"/>
            </a:solidFill>
          </a:endParaRPr>
        </a:p>
      </dgm:t>
    </dgm:pt>
    <dgm:pt modelId="{3A3499FB-8B59-4093-A900-38CD22CB2D8C}" type="parTrans" cxnId="{EE2C2217-41AC-4421-8F48-B26641E80374}">
      <dgm:prSet/>
      <dgm:spPr/>
      <dgm:t>
        <a:bodyPr/>
        <a:lstStyle/>
        <a:p>
          <a:endParaRPr lang="da-DK"/>
        </a:p>
      </dgm:t>
    </dgm:pt>
    <dgm:pt modelId="{761F55D2-CA78-4DBD-833E-B67CC5C8E9E5}" type="sibTrans" cxnId="{EE2C2217-41AC-4421-8F48-B26641E80374}">
      <dgm:prSet/>
      <dgm:spPr/>
      <dgm:t>
        <a:bodyPr/>
        <a:lstStyle/>
        <a:p>
          <a:endParaRPr lang="da-DK"/>
        </a:p>
      </dgm:t>
    </dgm:pt>
    <dgm:pt modelId="{9CB829BB-0450-4771-93EC-88CE565596D5}">
      <dgm:prSet phldrT="[Tekst]" custT="1"/>
      <dgm:spPr>
        <a:noFill/>
        <a:ln>
          <a:noFill/>
        </a:ln>
      </dgm:spPr>
      <dgm:t>
        <a:bodyPr anchor="t" anchorCtr="0"/>
        <a:lstStyle/>
        <a:p>
          <a:r>
            <a:rPr lang="da-DK" sz="1600" b="1" dirty="0">
              <a:solidFill>
                <a:srgbClr val="467F95"/>
              </a:solidFill>
            </a:rPr>
            <a:t>SYG – IKKE PÅ ARBEJDE</a:t>
          </a:r>
        </a:p>
        <a:p>
          <a:r>
            <a:rPr lang="da-DK" sz="1600" i="1" dirty="0">
              <a:solidFill>
                <a:srgbClr val="467F95"/>
              </a:solidFill>
            </a:rPr>
            <a:t>Kan vi være mere på arbejde, hvis rammerne var til det?</a:t>
          </a:r>
        </a:p>
      </dgm:t>
    </dgm:pt>
    <dgm:pt modelId="{84C5CA4E-8EF8-4DC3-82DC-686E5D88A5C4}" type="parTrans" cxnId="{4C9E0CA2-EF8E-4869-BF01-2820D1CD57BF}">
      <dgm:prSet/>
      <dgm:spPr/>
      <dgm:t>
        <a:bodyPr/>
        <a:lstStyle/>
        <a:p>
          <a:endParaRPr lang="da-DK"/>
        </a:p>
      </dgm:t>
    </dgm:pt>
    <dgm:pt modelId="{8C0F8E8D-1647-4BC7-A3FD-879942906816}" type="sibTrans" cxnId="{4C9E0CA2-EF8E-4869-BF01-2820D1CD57BF}">
      <dgm:prSet/>
      <dgm:spPr/>
      <dgm:t>
        <a:bodyPr/>
        <a:lstStyle/>
        <a:p>
          <a:endParaRPr lang="da-DK"/>
        </a:p>
      </dgm:t>
    </dgm:pt>
    <dgm:pt modelId="{E86878E9-6782-44B0-84E5-EC7B201730D6}">
      <dgm:prSet phldrT="[Tekst]" custT="1"/>
      <dgm:spPr>
        <a:noFill/>
        <a:ln>
          <a:noFill/>
        </a:ln>
      </dgm:spPr>
      <dgm:t>
        <a:bodyPr/>
        <a:lstStyle/>
        <a:p>
          <a:r>
            <a:rPr lang="da-DK" sz="1600" b="1" dirty="0">
              <a:solidFill>
                <a:srgbClr val="467F95"/>
              </a:solidFill>
            </a:rPr>
            <a:t>RASK – PÅ ARBEJDE</a:t>
          </a:r>
        </a:p>
        <a:p>
          <a:r>
            <a:rPr lang="da-DK" sz="1600" b="0" i="1" dirty="0">
              <a:solidFill>
                <a:srgbClr val="467F95"/>
              </a:solidFill>
            </a:rPr>
            <a:t>Hvordan ser vores trivsel så ud?</a:t>
          </a:r>
        </a:p>
      </dgm:t>
    </dgm:pt>
    <dgm:pt modelId="{01EB45F8-A043-49DE-ABE1-3A985A7D66F9}" type="parTrans" cxnId="{7E0D0557-4C6E-4FDA-9FDB-52DA87D559AE}">
      <dgm:prSet/>
      <dgm:spPr/>
      <dgm:t>
        <a:bodyPr/>
        <a:lstStyle/>
        <a:p>
          <a:endParaRPr lang="da-DK"/>
        </a:p>
      </dgm:t>
    </dgm:pt>
    <dgm:pt modelId="{B459AA8E-42F7-434E-BAED-6D63A7C8C915}" type="sibTrans" cxnId="{7E0D0557-4C6E-4FDA-9FDB-52DA87D559AE}">
      <dgm:prSet/>
      <dgm:spPr/>
      <dgm:t>
        <a:bodyPr/>
        <a:lstStyle/>
        <a:p>
          <a:endParaRPr lang="da-DK"/>
        </a:p>
      </dgm:t>
    </dgm:pt>
    <dgm:pt modelId="{F0457CF9-3642-416F-835A-3B14D719E346}">
      <dgm:prSet phldrT="[Tekst]" custT="1"/>
      <dgm:spPr>
        <a:noFill/>
        <a:ln>
          <a:noFill/>
        </a:ln>
      </dgm:spPr>
      <dgm:t>
        <a:bodyPr/>
        <a:lstStyle/>
        <a:p>
          <a:r>
            <a:rPr lang="da-DK" sz="1600" b="1" dirty="0">
              <a:solidFill>
                <a:srgbClr val="467F95"/>
              </a:solidFill>
            </a:rPr>
            <a:t>RASK – IKKE PÅ ARBEJDE</a:t>
          </a:r>
        </a:p>
        <a:p>
          <a:r>
            <a:rPr lang="da-DK" sz="1600" b="0" i="1" dirty="0">
              <a:solidFill>
                <a:srgbClr val="467F95"/>
              </a:solidFill>
            </a:rPr>
            <a:t>Hvordan kan vi sikre, at vores arbejdsmiljø og trivsel er så høj, at det ikke er nødvendigt?</a:t>
          </a:r>
        </a:p>
      </dgm:t>
    </dgm:pt>
    <dgm:pt modelId="{44E33625-73BC-4A3D-84E6-F93677BEDCE8}" type="parTrans" cxnId="{D0F02095-C595-45E2-A9AB-6A6618CB905B}">
      <dgm:prSet/>
      <dgm:spPr/>
      <dgm:t>
        <a:bodyPr/>
        <a:lstStyle/>
        <a:p>
          <a:endParaRPr lang="da-DK"/>
        </a:p>
      </dgm:t>
    </dgm:pt>
    <dgm:pt modelId="{5F7AC8A3-55E3-4544-9448-722F1997DD74}" type="sibTrans" cxnId="{D0F02095-C595-45E2-A9AB-6A6618CB905B}">
      <dgm:prSet/>
      <dgm:spPr/>
      <dgm:t>
        <a:bodyPr/>
        <a:lstStyle/>
        <a:p>
          <a:endParaRPr lang="da-DK"/>
        </a:p>
      </dgm:t>
    </dgm:pt>
    <dgm:pt modelId="{19F881DB-0CEF-4B11-B283-7F91176D1583}" type="pres">
      <dgm:prSet presAssocID="{10AC9B7D-3D30-4ADD-A1C2-42A42D8E81B4}" presName="matrix" presStyleCnt="0">
        <dgm:presLayoutVars>
          <dgm:chMax val="1"/>
          <dgm:dir/>
          <dgm:resizeHandles val="exact"/>
        </dgm:presLayoutVars>
      </dgm:prSet>
      <dgm:spPr/>
    </dgm:pt>
    <dgm:pt modelId="{CF6607A0-81FC-4878-BBE4-359E5AEF5E5D}" type="pres">
      <dgm:prSet presAssocID="{10AC9B7D-3D30-4ADD-A1C2-42A42D8E81B4}" presName="axisShape" presStyleLbl="bgShp" presStyleIdx="0" presStyleCnt="1"/>
      <dgm:spPr>
        <a:solidFill>
          <a:srgbClr val="467F95"/>
        </a:solidFill>
      </dgm:spPr>
    </dgm:pt>
    <dgm:pt modelId="{03F9829D-E48C-439C-A65C-F7B28087131B}" type="pres">
      <dgm:prSet presAssocID="{10AC9B7D-3D30-4ADD-A1C2-42A42D8E81B4}" presName="rect1" presStyleLbl="node1" presStyleIdx="0" presStyleCnt="4" custScaleX="141626" custLinFactNeighborX="-14127" custLinFactNeighborY="-109">
        <dgm:presLayoutVars>
          <dgm:chMax val="0"/>
          <dgm:chPref val="0"/>
          <dgm:bulletEnabled val="1"/>
        </dgm:presLayoutVars>
      </dgm:prSet>
      <dgm:spPr/>
    </dgm:pt>
    <dgm:pt modelId="{5CF05F0D-1258-4976-992A-B079F444D48D}" type="pres">
      <dgm:prSet presAssocID="{10AC9B7D-3D30-4ADD-A1C2-42A42D8E81B4}" presName="rect2" presStyleLbl="node1" presStyleIdx="1" presStyleCnt="4" custScaleX="139418" custLinFactNeighborX="14154">
        <dgm:presLayoutVars>
          <dgm:chMax val="0"/>
          <dgm:chPref val="0"/>
          <dgm:bulletEnabled val="1"/>
        </dgm:presLayoutVars>
      </dgm:prSet>
      <dgm:spPr/>
    </dgm:pt>
    <dgm:pt modelId="{8CA27FF3-6A54-489B-9BF2-6D1571130271}" type="pres">
      <dgm:prSet presAssocID="{10AC9B7D-3D30-4ADD-A1C2-42A42D8E81B4}" presName="rect3" presStyleLbl="node1" presStyleIdx="2" presStyleCnt="4" custScaleX="134230" custLinFactNeighborX="-4324" custLinFactNeighborY="-13180">
        <dgm:presLayoutVars>
          <dgm:chMax val="0"/>
          <dgm:chPref val="0"/>
          <dgm:bulletEnabled val="1"/>
        </dgm:presLayoutVars>
      </dgm:prSet>
      <dgm:spPr/>
    </dgm:pt>
    <dgm:pt modelId="{4B515814-744C-475C-90AE-8D0D27984580}" type="pres">
      <dgm:prSet presAssocID="{10AC9B7D-3D30-4ADD-A1C2-42A42D8E81B4}" presName="rect4" presStyleLbl="node1" presStyleIdx="3" presStyleCnt="4" custScaleX="158247" custLinFactNeighborX="14154">
        <dgm:presLayoutVars>
          <dgm:chMax val="0"/>
          <dgm:chPref val="0"/>
          <dgm:bulletEnabled val="1"/>
        </dgm:presLayoutVars>
      </dgm:prSet>
      <dgm:spPr/>
    </dgm:pt>
  </dgm:ptLst>
  <dgm:cxnLst>
    <dgm:cxn modelId="{EE2C2217-41AC-4421-8F48-B26641E80374}" srcId="{10AC9B7D-3D30-4ADD-A1C2-42A42D8E81B4}" destId="{501A4396-3DA4-40C9-BFD2-48D6B2F4F0F6}" srcOrd="0" destOrd="0" parTransId="{3A3499FB-8B59-4093-A900-38CD22CB2D8C}" sibTransId="{761F55D2-CA78-4DBD-833E-B67CC5C8E9E5}"/>
    <dgm:cxn modelId="{EEF8A51E-5116-4CB5-AA37-98651227371F}" type="presOf" srcId="{F0457CF9-3642-416F-835A-3B14D719E346}" destId="{4B515814-744C-475C-90AE-8D0D27984580}" srcOrd="0" destOrd="0" presId="urn:microsoft.com/office/officeart/2005/8/layout/matrix2"/>
    <dgm:cxn modelId="{8E65CA2C-973E-43A5-B9EA-E42E34350C0C}" type="presOf" srcId="{E86878E9-6782-44B0-84E5-EC7B201730D6}" destId="{8CA27FF3-6A54-489B-9BF2-6D1571130271}" srcOrd="0" destOrd="0" presId="urn:microsoft.com/office/officeart/2005/8/layout/matrix2"/>
    <dgm:cxn modelId="{85C54331-1AC3-4E5D-B6A1-EFD842C72141}" type="presOf" srcId="{9CB829BB-0450-4771-93EC-88CE565596D5}" destId="{5CF05F0D-1258-4976-992A-B079F444D48D}" srcOrd="0" destOrd="0" presId="urn:microsoft.com/office/officeart/2005/8/layout/matrix2"/>
    <dgm:cxn modelId="{7E0D0557-4C6E-4FDA-9FDB-52DA87D559AE}" srcId="{10AC9B7D-3D30-4ADD-A1C2-42A42D8E81B4}" destId="{E86878E9-6782-44B0-84E5-EC7B201730D6}" srcOrd="2" destOrd="0" parTransId="{01EB45F8-A043-49DE-ABE1-3A985A7D66F9}" sibTransId="{B459AA8E-42F7-434E-BAED-6D63A7C8C915}"/>
    <dgm:cxn modelId="{D5C3C77A-3089-49B8-BED3-6E9E67E214DE}" type="presOf" srcId="{501A4396-3DA4-40C9-BFD2-48D6B2F4F0F6}" destId="{03F9829D-E48C-439C-A65C-F7B28087131B}" srcOrd="0" destOrd="0" presId="urn:microsoft.com/office/officeart/2005/8/layout/matrix2"/>
    <dgm:cxn modelId="{D0F02095-C595-45E2-A9AB-6A6618CB905B}" srcId="{10AC9B7D-3D30-4ADD-A1C2-42A42D8E81B4}" destId="{F0457CF9-3642-416F-835A-3B14D719E346}" srcOrd="3" destOrd="0" parTransId="{44E33625-73BC-4A3D-84E6-F93677BEDCE8}" sibTransId="{5F7AC8A3-55E3-4544-9448-722F1997DD74}"/>
    <dgm:cxn modelId="{4C9E0CA2-EF8E-4869-BF01-2820D1CD57BF}" srcId="{10AC9B7D-3D30-4ADD-A1C2-42A42D8E81B4}" destId="{9CB829BB-0450-4771-93EC-88CE565596D5}" srcOrd="1" destOrd="0" parTransId="{84C5CA4E-8EF8-4DC3-82DC-686E5D88A5C4}" sibTransId="{8C0F8E8D-1647-4BC7-A3FD-879942906816}"/>
    <dgm:cxn modelId="{3F1176BD-F342-41F9-B7FE-D0B9E5AD6D8B}" type="presOf" srcId="{10AC9B7D-3D30-4ADD-A1C2-42A42D8E81B4}" destId="{19F881DB-0CEF-4B11-B283-7F91176D1583}" srcOrd="0" destOrd="0" presId="urn:microsoft.com/office/officeart/2005/8/layout/matrix2"/>
    <dgm:cxn modelId="{7746FFAA-D322-4B73-8C9C-9E54ED839E2D}" type="presParOf" srcId="{19F881DB-0CEF-4B11-B283-7F91176D1583}" destId="{CF6607A0-81FC-4878-BBE4-359E5AEF5E5D}" srcOrd="0" destOrd="0" presId="urn:microsoft.com/office/officeart/2005/8/layout/matrix2"/>
    <dgm:cxn modelId="{E54BC508-7F7D-4E43-9E34-7CA23CB76B6A}" type="presParOf" srcId="{19F881DB-0CEF-4B11-B283-7F91176D1583}" destId="{03F9829D-E48C-439C-A65C-F7B28087131B}" srcOrd="1" destOrd="0" presId="urn:microsoft.com/office/officeart/2005/8/layout/matrix2"/>
    <dgm:cxn modelId="{8B30D05B-E625-446A-B5CF-163F4EE0E290}" type="presParOf" srcId="{19F881DB-0CEF-4B11-B283-7F91176D1583}" destId="{5CF05F0D-1258-4976-992A-B079F444D48D}" srcOrd="2" destOrd="0" presId="urn:microsoft.com/office/officeart/2005/8/layout/matrix2"/>
    <dgm:cxn modelId="{25C80146-2E1F-475B-90CD-FFFE8E1337CE}" type="presParOf" srcId="{19F881DB-0CEF-4B11-B283-7F91176D1583}" destId="{8CA27FF3-6A54-489B-9BF2-6D1571130271}" srcOrd="3" destOrd="0" presId="urn:microsoft.com/office/officeart/2005/8/layout/matrix2"/>
    <dgm:cxn modelId="{A7795CFB-9D50-492D-8408-4A3DD93D68E4}" type="presParOf" srcId="{19F881DB-0CEF-4B11-B283-7F91176D1583}" destId="{4B515814-744C-475C-90AE-8D0D27984580}" srcOrd="4" destOrd="0" presId="urn:microsoft.com/office/officeart/2005/8/layout/matrix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0C0A1D0-04E9-4589-9C04-CD86304A3D13}">
      <dsp:nvSpPr>
        <dsp:cNvPr id="0" name=""/>
        <dsp:cNvSpPr/>
      </dsp:nvSpPr>
      <dsp:spPr>
        <a:xfrm>
          <a:off x="998810" y="434"/>
          <a:ext cx="2683371" cy="1610022"/>
        </a:xfrm>
        <a:prstGeom prst="rect">
          <a:avLst/>
        </a:prstGeom>
        <a:solidFill>
          <a:schemeClr val="accent6">
            <a:lumMod val="75000"/>
          </a:schemeClr>
        </a:solidFill>
        <a:ln w="19050" cap="flat" cmpd="sng" algn="ctr">
          <a:solidFill>
            <a:schemeClr val="bg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da-DK" sz="1800" kern="1200" dirty="0"/>
            <a:t>Samlet antal sygedage i virksomheden pr. år: [xx]</a:t>
          </a:r>
        </a:p>
      </dsp:txBody>
      <dsp:txXfrm>
        <a:off x="998810" y="434"/>
        <a:ext cx="2683371" cy="1610022"/>
      </dsp:txXfrm>
    </dsp:sp>
    <dsp:sp modelId="{4A2EDE2B-CBDF-408C-BCE4-19F05FFB0CD9}">
      <dsp:nvSpPr>
        <dsp:cNvPr id="0" name=""/>
        <dsp:cNvSpPr/>
      </dsp:nvSpPr>
      <dsp:spPr>
        <a:xfrm>
          <a:off x="3950518" y="434"/>
          <a:ext cx="2683371" cy="1610022"/>
        </a:xfrm>
        <a:prstGeom prst="rect">
          <a:avLst/>
        </a:prstGeom>
        <a:solidFill>
          <a:schemeClr val="accent6">
            <a:lumMod val="75000"/>
          </a:schemeClr>
        </a:solidFill>
        <a:ln w="19050" cap="flat" cmpd="sng" algn="ctr">
          <a:solidFill>
            <a:schemeClr val="bg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da-DK" sz="1800" kern="1200" dirty="0"/>
            <a:t>Gennemsnit pr. medarbejder pr. år: [xx]</a:t>
          </a:r>
        </a:p>
      </dsp:txBody>
      <dsp:txXfrm>
        <a:off x="3950518" y="434"/>
        <a:ext cx="2683371" cy="1610022"/>
      </dsp:txXfrm>
    </dsp:sp>
    <dsp:sp modelId="{8BB6EEDA-AF07-4A05-B3EC-367354D9F33C}">
      <dsp:nvSpPr>
        <dsp:cNvPr id="0" name=""/>
        <dsp:cNvSpPr/>
      </dsp:nvSpPr>
      <dsp:spPr>
        <a:xfrm>
          <a:off x="2474664" y="1878794"/>
          <a:ext cx="2683371" cy="1610022"/>
        </a:xfrm>
        <a:prstGeom prst="rect">
          <a:avLst/>
        </a:prstGeom>
        <a:solidFill>
          <a:schemeClr val="accent6">
            <a:lumMod val="75000"/>
          </a:schemeClr>
        </a:solidFill>
        <a:ln w="19050" cap="flat" cmpd="sng" algn="ctr">
          <a:solidFill>
            <a:schemeClr val="bg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da-DK" sz="1800" kern="1200" dirty="0"/>
            <a:t>Det koster kr. [xx] pr. år</a:t>
          </a:r>
        </a:p>
      </dsp:txBody>
      <dsp:txXfrm>
        <a:off x="2474664" y="1878794"/>
        <a:ext cx="2683371" cy="161002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F6607A0-81FC-4878-BBE4-359E5AEF5E5D}">
      <dsp:nvSpPr>
        <dsp:cNvPr id="0" name=""/>
        <dsp:cNvSpPr/>
      </dsp:nvSpPr>
      <dsp:spPr>
        <a:xfrm>
          <a:off x="917624" y="0"/>
          <a:ext cx="3931904" cy="3931904"/>
        </a:xfrm>
        <a:prstGeom prst="quadArrow">
          <a:avLst>
            <a:gd name="adj1" fmla="val 2000"/>
            <a:gd name="adj2" fmla="val 4000"/>
            <a:gd name="adj3" fmla="val 5000"/>
          </a:avLst>
        </a:prstGeom>
        <a:solidFill>
          <a:srgbClr val="467F95"/>
        </a:solidFill>
        <a:ln>
          <a:noFill/>
        </a:ln>
        <a:effectLst/>
      </dsp:spPr>
      <dsp:style>
        <a:lnRef idx="0">
          <a:scrgbClr r="0" g="0" b="0"/>
        </a:lnRef>
        <a:fillRef idx="1">
          <a:scrgbClr r="0" g="0" b="0"/>
        </a:fillRef>
        <a:effectRef idx="0">
          <a:scrgbClr r="0" g="0" b="0"/>
        </a:effectRef>
        <a:fontRef idx="minor"/>
      </dsp:style>
    </dsp:sp>
    <dsp:sp modelId="{03F9829D-E48C-439C-A65C-F7B28087131B}">
      <dsp:nvSpPr>
        <dsp:cNvPr id="0" name=""/>
        <dsp:cNvSpPr/>
      </dsp:nvSpPr>
      <dsp:spPr>
        <a:xfrm>
          <a:off x="623675" y="253859"/>
          <a:ext cx="2227439" cy="1572761"/>
        </a:xfrm>
        <a:prstGeom prst="roundRect">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t" anchorCtr="0">
          <a:noAutofit/>
        </a:bodyPr>
        <a:lstStyle/>
        <a:p>
          <a:pPr marL="0" lvl="0" indent="0" algn="ctr" defTabSz="711200">
            <a:lnSpc>
              <a:spcPct val="90000"/>
            </a:lnSpc>
            <a:spcBef>
              <a:spcPct val="0"/>
            </a:spcBef>
            <a:spcAft>
              <a:spcPct val="35000"/>
            </a:spcAft>
            <a:buNone/>
          </a:pPr>
          <a:r>
            <a:rPr lang="da-DK" sz="1600" b="1" kern="1200" dirty="0">
              <a:solidFill>
                <a:srgbClr val="467F95"/>
              </a:solidFill>
            </a:rPr>
            <a:t>SYG – PÅ ARBEJDE</a:t>
          </a:r>
          <a:br>
            <a:rPr lang="da-DK" sz="1600" b="1" kern="1200" dirty="0">
              <a:solidFill>
                <a:srgbClr val="467F95"/>
              </a:solidFill>
            </a:rPr>
          </a:br>
          <a:br>
            <a:rPr lang="da-DK" sz="1600" b="1" kern="1200" dirty="0">
              <a:solidFill>
                <a:srgbClr val="467F95"/>
              </a:solidFill>
            </a:rPr>
          </a:br>
          <a:br>
            <a:rPr lang="da-DK" sz="1600" b="1" kern="1200" dirty="0">
              <a:solidFill>
                <a:srgbClr val="467F95"/>
              </a:solidFill>
            </a:rPr>
          </a:br>
          <a:endParaRPr lang="da-DK" sz="1600" b="1" kern="1200" dirty="0">
            <a:solidFill>
              <a:srgbClr val="467F95"/>
            </a:solidFill>
          </a:endParaRPr>
        </a:p>
      </dsp:txBody>
      <dsp:txXfrm>
        <a:off x="700451" y="330635"/>
        <a:ext cx="2073887" cy="1419209"/>
      </dsp:txXfrm>
    </dsp:sp>
    <dsp:sp modelId="{5CF05F0D-1258-4976-992A-B079F444D48D}">
      <dsp:nvSpPr>
        <dsp:cNvPr id="0" name=""/>
        <dsp:cNvSpPr/>
      </dsp:nvSpPr>
      <dsp:spPr>
        <a:xfrm>
          <a:off x="2933826" y="255573"/>
          <a:ext cx="2192712" cy="1572761"/>
        </a:xfrm>
        <a:prstGeom prst="roundRect">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t" anchorCtr="0">
          <a:noAutofit/>
        </a:bodyPr>
        <a:lstStyle/>
        <a:p>
          <a:pPr marL="0" lvl="0" indent="0" algn="ctr" defTabSz="711200">
            <a:lnSpc>
              <a:spcPct val="90000"/>
            </a:lnSpc>
            <a:spcBef>
              <a:spcPct val="0"/>
            </a:spcBef>
            <a:spcAft>
              <a:spcPct val="35000"/>
            </a:spcAft>
            <a:buNone/>
          </a:pPr>
          <a:r>
            <a:rPr lang="da-DK" sz="1600" b="1" kern="1200" dirty="0">
              <a:solidFill>
                <a:srgbClr val="467F95"/>
              </a:solidFill>
            </a:rPr>
            <a:t>SYG – IKKE PÅ ARBEJDE</a:t>
          </a:r>
        </a:p>
        <a:p>
          <a:pPr marL="0" lvl="0" indent="0" algn="ctr" defTabSz="711200">
            <a:lnSpc>
              <a:spcPct val="90000"/>
            </a:lnSpc>
            <a:spcBef>
              <a:spcPct val="0"/>
            </a:spcBef>
            <a:spcAft>
              <a:spcPct val="35000"/>
            </a:spcAft>
            <a:buNone/>
          </a:pPr>
          <a:r>
            <a:rPr lang="da-DK" sz="1600" i="1" kern="1200" dirty="0">
              <a:solidFill>
                <a:srgbClr val="467F95"/>
              </a:solidFill>
            </a:rPr>
            <a:t>Kan vi være mere på arbejde, hvis rammerne var til det?</a:t>
          </a:r>
        </a:p>
      </dsp:txBody>
      <dsp:txXfrm>
        <a:off x="3010602" y="332349"/>
        <a:ext cx="2039160" cy="1419209"/>
      </dsp:txXfrm>
    </dsp:sp>
    <dsp:sp modelId="{8CA27FF3-6A54-489B-9BF2-6D1571130271}">
      <dsp:nvSpPr>
        <dsp:cNvPr id="0" name=""/>
        <dsp:cNvSpPr/>
      </dsp:nvSpPr>
      <dsp:spPr>
        <a:xfrm>
          <a:off x="836013" y="1896278"/>
          <a:ext cx="2111117" cy="1572761"/>
        </a:xfrm>
        <a:prstGeom prst="roundRect">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da-DK" sz="1600" b="1" kern="1200" dirty="0">
              <a:solidFill>
                <a:srgbClr val="467F95"/>
              </a:solidFill>
            </a:rPr>
            <a:t>RASK – PÅ ARBEJDE</a:t>
          </a:r>
        </a:p>
        <a:p>
          <a:pPr marL="0" lvl="0" indent="0" algn="ctr" defTabSz="711200">
            <a:lnSpc>
              <a:spcPct val="90000"/>
            </a:lnSpc>
            <a:spcBef>
              <a:spcPct val="0"/>
            </a:spcBef>
            <a:spcAft>
              <a:spcPct val="35000"/>
            </a:spcAft>
            <a:buNone/>
          </a:pPr>
          <a:r>
            <a:rPr lang="da-DK" sz="1600" b="0" i="1" kern="1200" dirty="0">
              <a:solidFill>
                <a:srgbClr val="467F95"/>
              </a:solidFill>
            </a:rPr>
            <a:t>Hvordan ser vores trivsel så ud?</a:t>
          </a:r>
        </a:p>
      </dsp:txBody>
      <dsp:txXfrm>
        <a:off x="912789" y="1973054"/>
        <a:ext cx="1957565" cy="1419209"/>
      </dsp:txXfrm>
    </dsp:sp>
    <dsp:sp modelId="{4B515814-744C-475C-90AE-8D0D27984580}">
      <dsp:nvSpPr>
        <dsp:cNvPr id="0" name=""/>
        <dsp:cNvSpPr/>
      </dsp:nvSpPr>
      <dsp:spPr>
        <a:xfrm>
          <a:off x="2785758" y="2103568"/>
          <a:ext cx="2488848" cy="1572761"/>
        </a:xfrm>
        <a:prstGeom prst="roundRect">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da-DK" sz="1600" b="1" kern="1200" dirty="0">
              <a:solidFill>
                <a:srgbClr val="467F95"/>
              </a:solidFill>
            </a:rPr>
            <a:t>RASK – IKKE PÅ ARBEJDE</a:t>
          </a:r>
        </a:p>
        <a:p>
          <a:pPr marL="0" lvl="0" indent="0" algn="ctr" defTabSz="711200">
            <a:lnSpc>
              <a:spcPct val="90000"/>
            </a:lnSpc>
            <a:spcBef>
              <a:spcPct val="0"/>
            </a:spcBef>
            <a:spcAft>
              <a:spcPct val="35000"/>
            </a:spcAft>
            <a:buNone/>
          </a:pPr>
          <a:r>
            <a:rPr lang="da-DK" sz="1600" b="0" i="1" kern="1200" dirty="0">
              <a:solidFill>
                <a:srgbClr val="467F95"/>
              </a:solidFill>
            </a:rPr>
            <a:t>Hvordan kan vi sikre, at vores arbejdsmiljø og trivsel er så høj, at det ikke er nødvendigt?</a:t>
          </a:r>
        </a:p>
      </dsp:txBody>
      <dsp:txXfrm>
        <a:off x="2862534" y="2180344"/>
        <a:ext cx="2335296" cy="1419209"/>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matrix2">
  <dgm:title val=""/>
  <dgm:desc val=""/>
  <dgm:catLst>
    <dgm:cat type="matrix" pri="3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l" for="ch" forName="rect1" refType="w" fact="0.065"/>
          <dgm:constr type="t" for="ch" forName="rect1" refType="h" fact="0.065"/>
          <dgm:constr type="w" for="ch" forName="rect2" refType="w" fact="0.4"/>
          <dgm:constr type="h" for="ch" forName="rect2" refType="h" fact="0.4"/>
          <dgm:constr type="r" for="ch" forName="rect2" refType="w" fact="0.935"/>
          <dgm:constr type="t" for="ch" forName="rect2" refType="h" fact="0.065"/>
          <dgm:constr type="w" for="ch" forName="rect3" refType="w" fact="0.4"/>
          <dgm:constr type="h" for="ch" forName="rect3" refType="w" fact="0.4"/>
          <dgm:constr type="l" for="ch" forName="rect3" refType="w" fact="0.065"/>
          <dgm:constr type="b" for="ch" forName="rect3" refType="h" fact="0.935"/>
          <dgm:constr type="w" for="ch" forName="rect4" refType="w" fact="0.4"/>
          <dgm:constr type="h" for="ch" forName="rect4" refType="h" fact="0.4"/>
          <dgm:constr type="r" for="ch" forName="rect4" refType="w" fact="0.935"/>
          <dgm:constr type="b" for="ch" forName="rect4" refType="h" fact="0.935"/>
        </dgm:constrLst>
      </dgm:if>
      <dgm:else name="Name2">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r" for="ch" forName="rect1" refType="w" fact="0.935"/>
          <dgm:constr type="t" for="ch" forName="rect1" refType="h" fact="0.065"/>
          <dgm:constr type="w" for="ch" forName="rect2" refType="w" fact="0.4"/>
          <dgm:constr type="h" for="ch" forName="rect2" refType="h" fact="0.4"/>
          <dgm:constr type="l" for="ch" forName="rect2" refType="w" fact="0.065"/>
          <dgm:constr type="t" for="ch" forName="rect2" refType="h" fact="0.065"/>
          <dgm:constr type="w" for="ch" forName="rect3" refType="w" fact="0.4"/>
          <dgm:constr type="h" for="ch" forName="rect3" refType="w" fact="0.4"/>
          <dgm:constr type="r" for="ch" forName="rect3" refType="w" fact="0.935"/>
          <dgm:constr type="b" for="ch" forName="rect3" refType="h" fact="0.935"/>
          <dgm:constr type="w" for="ch" forName="rect4" refType="w" fact="0.4"/>
          <dgm:constr type="h" for="ch" forName="rect4" refType="h" fact="0.4"/>
          <dgm:constr type="l" for="ch" forName="rect4" refType="w" fact="0.065"/>
          <dgm:constr type="b" for="ch" forName="rect4" refType="h" fact="0.935"/>
        </dgm:constrLst>
      </dgm:else>
    </dgm:choose>
    <dgm:ruleLst/>
    <dgm:choose name="Name3">
      <dgm:if name="Name4" axis="ch" ptType="node" func="cnt" op="gte" val="1">
        <dgm:layoutNode name="axisShape" styleLbl="bgShp">
          <dgm:alg type="sp"/>
          <dgm:shape xmlns:r="http://schemas.openxmlformats.org/officeDocument/2006/relationships" type="quadArrow" r:blip="">
            <dgm:adjLst>
              <dgm:adj idx="1" val="0.02"/>
              <dgm:adj idx="2" val="0.04"/>
              <dgm:adj idx="3" val="0.05"/>
            </dgm:adjLst>
          </dgm:shape>
          <dgm:presOf/>
          <dgm:constrLst/>
          <dgm:ruleLst/>
        </dgm:layoutNode>
        <dgm:layoutNode name="rect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7D33E53-6FCF-452B-B33F-1AA753F796D6}" type="datetimeFigureOut">
              <a:rPr lang="da-DK" smtClean="0"/>
              <a:t>21-03-2024</a:t>
            </a:fld>
            <a:endParaRPr lang="da-DK"/>
          </a:p>
        </p:txBody>
      </p:sp>
      <p:sp>
        <p:nvSpPr>
          <p:cNvPr id="4" name="Pladsholder til diasbille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6" name="Pladsholder til sidefod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a-DK"/>
          </a:p>
        </p:txBody>
      </p:sp>
      <p:sp>
        <p:nvSpPr>
          <p:cNvPr id="7" name="Pladsholder til dias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08D62E2-A1A3-41EB-9EDE-D3612776E86C}" type="slidenum">
              <a:rPr lang="da-DK" smtClean="0"/>
              <a:t>‹nr.›</a:t>
            </a:fld>
            <a:endParaRPr lang="da-DK"/>
          </a:p>
        </p:txBody>
      </p:sp>
    </p:spTree>
    <p:extLst>
      <p:ext uri="{BB962C8B-B14F-4D97-AF65-F5344CB8AC3E}">
        <p14:creationId xmlns:p14="http://schemas.microsoft.com/office/powerpoint/2010/main" val="25480408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baseline="0" dirty="0"/>
              <a:t>Sygefravær er individuelt, men løsningerne er et fælles anliggende. </a:t>
            </a:r>
          </a:p>
          <a:p>
            <a:endParaRPr lang="da-DK" dirty="0"/>
          </a:p>
          <a:p>
            <a:r>
              <a:rPr lang="da-DK" dirty="0"/>
              <a:t>I denne</a:t>
            </a:r>
            <a:r>
              <a:rPr lang="da-DK" baseline="0" dirty="0"/>
              <a:t> </a:t>
            </a:r>
            <a:r>
              <a:rPr lang="da-DK" baseline="0" dirty="0" err="1"/>
              <a:t>powerpoint</a:t>
            </a:r>
            <a:r>
              <a:rPr lang="da-DK" baseline="0" dirty="0"/>
              <a:t> finder du som leder eller personaleansvarlig forskellige slides og øvelser, du kan bruge til at sætte spot på sygefraværet som et fælles ansvar på arbejdspladsen. </a:t>
            </a:r>
            <a:r>
              <a:rPr lang="da-DK" b="1" baseline="0" dirty="0"/>
              <a:t>Pluk de slides, der giver mening for jeres arbejdsplads, og brug dem på fx et personalemøde eller et seminar til at åbne dialogen om fraværet på jeres arbejdsplads:</a:t>
            </a:r>
          </a:p>
          <a:p>
            <a:pPr marL="228600" indent="-228600">
              <a:buAutoNum type="arabicPeriod"/>
            </a:pPr>
            <a:r>
              <a:rPr lang="da-DK" baseline="0" dirty="0"/>
              <a:t>Brug fakta-slides 3-5 til at ridse kendsgerningerne op og rammesæt arbejdet.</a:t>
            </a:r>
          </a:p>
          <a:p>
            <a:pPr marL="228600" indent="-228600">
              <a:buAutoNum type="arabicPeriod"/>
            </a:pPr>
            <a:r>
              <a:rPr lang="da-DK" baseline="0" dirty="0"/>
              <a:t>Brug slides til dialog og øvelser (5-10) til at starte dialogen op og danne et fælles billede af kulturen og hvad der danner god trivsel for teamet, afdelingen eller organisationen. Pluk de, der giver mening for jeres arbejdsplads.</a:t>
            </a:r>
          </a:p>
          <a:p>
            <a:pPr marL="228600" indent="-228600">
              <a:buAutoNum type="arabicPeriod"/>
            </a:pPr>
            <a:r>
              <a:rPr lang="da-DK" baseline="0" dirty="0"/>
              <a:t>Brug slides 11-12 om Næste skridt og </a:t>
            </a:r>
            <a:r>
              <a:rPr lang="da-DK" baseline="0" dirty="0" err="1"/>
              <a:t>Lavthængende</a:t>
            </a:r>
            <a:r>
              <a:rPr lang="da-DK" baseline="0" dirty="0"/>
              <a:t> frugter til at arbejde konstruktivt med mål og handlinger for, hvad I </a:t>
            </a:r>
            <a:r>
              <a:rPr lang="da-DK" baseline="0" dirty="0" err="1"/>
              <a:t>i</a:t>
            </a:r>
            <a:r>
              <a:rPr lang="da-DK" baseline="0" dirty="0"/>
              <a:t> fællesskab kan gøre for at forebygge og håndtere sygefraværet på arbejdspladsen.</a:t>
            </a:r>
          </a:p>
          <a:p>
            <a:endParaRPr lang="da-DK" baseline="0" dirty="0"/>
          </a:p>
          <a:p>
            <a:r>
              <a:rPr lang="da-DK" baseline="0" dirty="0"/>
              <a:t>Sæt en tyk streg under, hvad du/I som leder(e) vil stå i spidsen for, og giv tydeligt til kende, at det ikke er en individuel opgave men et fælles ansvar.</a:t>
            </a:r>
          </a:p>
          <a:p>
            <a:endParaRPr lang="da-DK" baseline="0" dirty="0"/>
          </a:p>
          <a:p>
            <a:r>
              <a:rPr lang="da-DK" b="1" baseline="0" dirty="0"/>
              <a:t>Alle øvelser og dialoger er præget af, at det er dialogen og dét at dele synspunkter og værdier med hinanden, der skaber rum for forandring. Der er IKKE rigtige og forkerte svar.</a:t>
            </a:r>
          </a:p>
          <a:p>
            <a:endParaRPr lang="da-DK" baseline="0" dirty="0"/>
          </a:p>
          <a:p>
            <a:r>
              <a:rPr lang="da-DK" baseline="0" dirty="0"/>
              <a:t>Denne præsentation er udarbejdet af Cabi – bedre arbejde til flere (2015)</a:t>
            </a:r>
            <a:br>
              <a:rPr lang="da-DK" baseline="0" dirty="0"/>
            </a:br>
            <a:r>
              <a:rPr lang="da-DK" baseline="0" dirty="0"/>
              <a:t>Kan downloades fra www.cabiweb.dk/sygefravaersvaerktoejskasse</a:t>
            </a:r>
          </a:p>
          <a:p>
            <a:endParaRPr lang="da-DK" baseline="0" dirty="0"/>
          </a:p>
          <a:p>
            <a:endParaRPr lang="da-DK" dirty="0"/>
          </a:p>
        </p:txBody>
      </p:sp>
      <p:sp>
        <p:nvSpPr>
          <p:cNvPr id="4" name="Pladsholder til diasnummer 3"/>
          <p:cNvSpPr>
            <a:spLocks noGrp="1"/>
          </p:cNvSpPr>
          <p:nvPr>
            <p:ph type="sldNum" sz="quarter" idx="10"/>
          </p:nvPr>
        </p:nvSpPr>
        <p:spPr/>
        <p:txBody>
          <a:bodyPr/>
          <a:lstStyle/>
          <a:p>
            <a:fld id="{108D62E2-A1A3-41EB-9EDE-D3612776E86C}" type="slidenum">
              <a:rPr lang="da-DK" smtClean="0"/>
              <a:t>1</a:t>
            </a:fld>
            <a:endParaRPr lang="da-DK"/>
          </a:p>
        </p:txBody>
      </p:sp>
    </p:spTree>
    <p:extLst>
      <p:ext uri="{BB962C8B-B14F-4D97-AF65-F5344CB8AC3E}">
        <p14:creationId xmlns:p14="http://schemas.microsoft.com/office/powerpoint/2010/main" val="18683799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u="none" dirty="0"/>
              <a:t>Brug denne øvelse til at få gang i en dialog</a:t>
            </a:r>
            <a:r>
              <a:rPr lang="da-DK" u="none" baseline="0" dirty="0"/>
              <a:t> om, hvad fravær er – og hvad det </a:t>
            </a:r>
            <a:r>
              <a:rPr lang="da-DK" i="1" u="none" baseline="0" dirty="0"/>
              <a:t>ikke</a:t>
            </a:r>
            <a:r>
              <a:rPr lang="da-DK" i="0" u="none" baseline="0" dirty="0"/>
              <a:t> er – i organisationen. Spillet belyser de mange forskellige holdninger der kan være til fravær og nærvær, som I kan lave konkrete handlinger ud fra.</a:t>
            </a:r>
          </a:p>
          <a:p>
            <a:endParaRPr lang="da-DK" i="0" u="none" baseline="0" dirty="0"/>
          </a:p>
          <a:p>
            <a:r>
              <a:rPr lang="da-DK" i="0" u="none" baseline="0" dirty="0"/>
              <a:t>Der skal være en eller flere personer til stede, som har grundigt kendskab til regler, politikker og kutymer på sygefraværsområdet.</a:t>
            </a:r>
          </a:p>
          <a:p>
            <a:r>
              <a:rPr lang="da-DK" i="0" u="none" baseline="0" dirty="0"/>
              <a:t>Det tager 30-60 minutter at spille</a:t>
            </a:r>
          </a:p>
          <a:p>
            <a:endParaRPr lang="da-DK" i="0" u="none" baseline="0" dirty="0"/>
          </a:p>
          <a:p>
            <a:r>
              <a:rPr lang="da-DK" i="0" u="sng" baseline="0" dirty="0"/>
              <a:t>Sådan gør du:</a:t>
            </a:r>
          </a:p>
          <a:p>
            <a:pPr marL="228600" indent="-228600">
              <a:buFont typeface="+mj-lt"/>
              <a:buAutoNum type="arabicPeriod"/>
            </a:pPr>
            <a:r>
              <a:rPr lang="da-DK" i="0" u="none" baseline="0" dirty="0"/>
              <a:t>Download og print spillet gratis på www.cabiweb.dk/spil (et sæt til hver gruppe med 3-6 medarbejdere)</a:t>
            </a:r>
          </a:p>
          <a:p>
            <a:pPr marL="228600" indent="-228600">
              <a:buFont typeface="+mj-lt"/>
              <a:buAutoNum type="arabicPeriod"/>
            </a:pPr>
            <a:r>
              <a:rPr lang="da-DK" i="0" u="none" baseline="0" dirty="0"/>
              <a:t>Inddel medarbejderne i grupper</a:t>
            </a:r>
          </a:p>
          <a:p>
            <a:pPr marL="228600" indent="-228600">
              <a:buFont typeface="+mj-lt"/>
              <a:buAutoNum type="arabicPeriod"/>
            </a:pPr>
            <a:r>
              <a:rPr lang="da-DK" sz="1200" b="0" i="0" u="none" strike="noStrike" kern="1200" baseline="0" dirty="0">
                <a:solidFill>
                  <a:schemeClr val="tx1"/>
                </a:solidFill>
                <a:latin typeface="+mn-lt"/>
                <a:ea typeface="+mn-ea"/>
                <a:cs typeface="+mn-cs"/>
              </a:rPr>
              <a:t>Læg </a:t>
            </a:r>
            <a:r>
              <a:rPr lang="da-DK" sz="1200" b="0" i="0" u="none" strike="noStrike" kern="1200" baseline="0" dirty="0" err="1">
                <a:solidFill>
                  <a:schemeClr val="tx1"/>
                </a:solidFill>
                <a:latin typeface="+mn-lt"/>
                <a:ea typeface="+mn-ea"/>
                <a:cs typeface="+mn-cs"/>
              </a:rPr>
              <a:t>udsagnskortene</a:t>
            </a:r>
            <a:r>
              <a:rPr lang="da-DK" sz="1200" b="0" i="0" u="none" strike="noStrike" kern="1200" baseline="0" dirty="0">
                <a:solidFill>
                  <a:schemeClr val="tx1"/>
                </a:solidFill>
                <a:latin typeface="+mn-lt"/>
                <a:ea typeface="+mn-ea"/>
                <a:cs typeface="+mn-cs"/>
              </a:rPr>
              <a:t> i en bunke med bagsiden op</a:t>
            </a:r>
          </a:p>
          <a:p>
            <a:pPr marL="228600" indent="-228600">
              <a:buFont typeface="+mj-lt"/>
              <a:buAutoNum type="arabicPeriod"/>
            </a:pPr>
            <a:r>
              <a:rPr lang="da-DK" sz="1200" b="0" i="0" u="none" strike="noStrike" kern="1200" baseline="0" dirty="0">
                <a:solidFill>
                  <a:schemeClr val="tx1"/>
                </a:solidFill>
                <a:latin typeface="+mn-lt"/>
                <a:ea typeface="+mn-ea"/>
                <a:cs typeface="+mn-cs"/>
              </a:rPr>
              <a:t>De ni kategorikort placeres på bordet</a:t>
            </a:r>
          </a:p>
          <a:p>
            <a:pPr marL="228600" indent="-228600">
              <a:buFont typeface="+mj-lt"/>
              <a:buAutoNum type="arabicPeriod"/>
            </a:pPr>
            <a:r>
              <a:rPr lang="da-DK" sz="1200" b="0" i="0" u="none" strike="noStrike" kern="1200" baseline="0" dirty="0">
                <a:solidFill>
                  <a:schemeClr val="tx1"/>
                </a:solidFill>
                <a:latin typeface="+mn-lt"/>
                <a:ea typeface="+mn-ea"/>
                <a:cs typeface="+mn-cs"/>
              </a:rPr>
              <a:t>Hver deltager trækker på skift et udsagnskort fra bunken</a:t>
            </a:r>
          </a:p>
          <a:p>
            <a:pPr marL="228600" indent="-228600">
              <a:buFont typeface="+mj-lt"/>
              <a:buAutoNum type="arabicPeriod"/>
            </a:pPr>
            <a:r>
              <a:rPr lang="da-DK" sz="1200" b="0" i="0" u="none" strike="noStrike" kern="1200" baseline="0" dirty="0">
                <a:solidFill>
                  <a:schemeClr val="tx1"/>
                </a:solidFill>
                <a:latin typeface="+mn-lt"/>
                <a:ea typeface="+mn-ea"/>
                <a:cs typeface="+mn-cs"/>
              </a:rPr>
              <a:t>For hvert udsagn melder deltageren ud, hvilken kategori han/hun mener, kortet skal placeres i</a:t>
            </a:r>
          </a:p>
          <a:p>
            <a:pPr marL="228600" indent="-228600">
              <a:buFont typeface="+mj-lt"/>
              <a:buAutoNum type="arabicPeriod"/>
            </a:pPr>
            <a:r>
              <a:rPr lang="da-DK" sz="1200" b="0" i="0" u="none" strike="noStrike" kern="1200" baseline="0" dirty="0">
                <a:solidFill>
                  <a:schemeClr val="tx1"/>
                </a:solidFill>
                <a:latin typeface="+mn-lt"/>
                <a:ea typeface="+mn-ea"/>
                <a:cs typeface="+mn-cs"/>
              </a:rPr>
              <a:t>Gruppen diskuterer nu udsagnet og får talt om, hvilken kategori kortet bedst placeres i </a:t>
            </a:r>
          </a:p>
          <a:p>
            <a:pPr marL="228600" indent="-228600">
              <a:buFont typeface="+mj-lt"/>
              <a:buAutoNum type="arabicPeriod"/>
            </a:pPr>
            <a:r>
              <a:rPr lang="da-DK" sz="1200" b="0" i="0" u="none" strike="noStrike" kern="1200" baseline="0" dirty="0">
                <a:solidFill>
                  <a:schemeClr val="tx1"/>
                </a:solidFill>
                <a:latin typeface="+mn-lt"/>
                <a:ea typeface="+mn-ea"/>
                <a:cs typeface="+mn-cs"/>
              </a:rPr>
              <a:t>Saml op i plenum: Giver spillet anledning til noget, vi skal tage hånd om?</a:t>
            </a:r>
          </a:p>
          <a:p>
            <a:pPr marL="228600" indent="-228600">
              <a:buFont typeface="+mj-lt"/>
              <a:buAutoNum type="arabicPeriod"/>
            </a:pPr>
            <a:endParaRPr lang="da-DK" sz="1200" b="0" i="0" u="none" strike="noStrike" kern="1200" baseline="0" dirty="0">
              <a:solidFill>
                <a:schemeClr val="tx1"/>
              </a:solidFill>
              <a:latin typeface="+mn-lt"/>
              <a:ea typeface="+mn-ea"/>
              <a:cs typeface="+mn-cs"/>
            </a:endParaRPr>
          </a:p>
          <a:p>
            <a:pPr marL="0" indent="0">
              <a:buFont typeface="+mj-lt"/>
              <a:buNone/>
            </a:pPr>
            <a:r>
              <a:rPr lang="da-DK" sz="1200" b="0" i="0" u="none" strike="noStrike" kern="1200" baseline="0" dirty="0">
                <a:solidFill>
                  <a:schemeClr val="tx1"/>
                </a:solidFill>
                <a:latin typeface="+mn-lt"/>
                <a:ea typeface="+mn-ea"/>
                <a:cs typeface="+mn-cs"/>
              </a:rPr>
              <a:t>Spillet er oprindeligt udviklet af Anne Marie Sandal, Holbæk Kommune.</a:t>
            </a:r>
          </a:p>
        </p:txBody>
      </p:sp>
      <p:sp>
        <p:nvSpPr>
          <p:cNvPr id="4" name="Pladsholder til diasnummer 3"/>
          <p:cNvSpPr>
            <a:spLocks noGrp="1"/>
          </p:cNvSpPr>
          <p:nvPr>
            <p:ph type="sldNum" sz="quarter" idx="10"/>
          </p:nvPr>
        </p:nvSpPr>
        <p:spPr/>
        <p:txBody>
          <a:bodyPr/>
          <a:lstStyle/>
          <a:p>
            <a:fld id="{108D62E2-A1A3-41EB-9EDE-D3612776E86C}" type="slidenum">
              <a:rPr lang="da-DK" smtClean="0"/>
              <a:t>10</a:t>
            </a:fld>
            <a:endParaRPr lang="da-DK"/>
          </a:p>
        </p:txBody>
      </p:sp>
    </p:spTree>
    <p:extLst>
      <p:ext uri="{BB962C8B-B14F-4D97-AF65-F5344CB8AC3E}">
        <p14:creationId xmlns:p14="http://schemas.microsoft.com/office/powerpoint/2010/main" val="39455539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sz="1200" b="0" i="0" u="none" strike="noStrike" kern="1200" baseline="0" dirty="0">
                <a:solidFill>
                  <a:schemeClr val="tx1"/>
                </a:solidFill>
                <a:latin typeface="+mn-lt"/>
                <a:ea typeface="+mn-ea"/>
                <a:cs typeface="+mn-cs"/>
              </a:rPr>
              <a:t>Hvad enten I vælger at sætte fokus på at højne trivslen, sænke sygefraværet eller noget helt tredje er vigtigt at kende og sætte eksakte mål op for indsatsen.</a:t>
            </a:r>
          </a:p>
          <a:p>
            <a:endParaRPr lang="da-DK" sz="1200" b="0" i="0" u="none" strike="noStrike" kern="1200" baseline="0" dirty="0">
              <a:solidFill>
                <a:schemeClr val="tx1"/>
              </a:solidFill>
              <a:latin typeface="+mn-lt"/>
              <a:ea typeface="+mn-ea"/>
              <a:cs typeface="+mn-cs"/>
            </a:endParaRPr>
          </a:p>
          <a:p>
            <a:r>
              <a:rPr lang="da-DK" sz="1200" b="0" i="0" u="none" strike="noStrike" kern="1200" baseline="0" dirty="0">
                <a:solidFill>
                  <a:schemeClr val="tx1"/>
                </a:solidFill>
                <a:latin typeface="+mn-lt"/>
                <a:ea typeface="+mn-ea"/>
                <a:cs typeface="+mn-cs"/>
              </a:rPr>
              <a:t>Overvej:</a:t>
            </a:r>
          </a:p>
          <a:p>
            <a:pPr marL="171450" indent="-171450">
              <a:buFontTx/>
              <a:buChar char="-"/>
            </a:pPr>
            <a:r>
              <a:rPr lang="da-DK" sz="1200" b="0" i="0" u="none" strike="noStrike" kern="1200" baseline="0" dirty="0">
                <a:solidFill>
                  <a:schemeClr val="tx1"/>
                </a:solidFill>
                <a:latin typeface="+mn-lt"/>
                <a:ea typeface="+mn-ea"/>
                <a:cs typeface="+mn-cs"/>
              </a:rPr>
              <a:t>Hvilke mål går I efter – og hvad skal der til for at opnå dem?</a:t>
            </a:r>
          </a:p>
          <a:p>
            <a:pPr marL="171450" indent="-171450">
              <a:buFontTx/>
              <a:buChar char="-"/>
            </a:pPr>
            <a:r>
              <a:rPr lang="da-DK" sz="1200" b="0" i="0" u="none" strike="noStrike" kern="1200" baseline="0" dirty="0">
                <a:solidFill>
                  <a:schemeClr val="tx1"/>
                </a:solidFill>
                <a:latin typeface="+mn-lt"/>
                <a:ea typeface="+mn-ea"/>
                <a:cs typeface="+mn-cs"/>
              </a:rPr>
              <a:t>Hvordan kan målet blive til noget, der er synligt?</a:t>
            </a:r>
          </a:p>
          <a:p>
            <a:pPr marL="171450" indent="-171450">
              <a:buFontTx/>
              <a:buChar char="-"/>
            </a:pPr>
            <a:r>
              <a:rPr lang="da-DK" sz="1200" b="0" i="0" u="none" strike="noStrike" kern="1200" baseline="0" dirty="0">
                <a:solidFill>
                  <a:schemeClr val="tx1"/>
                </a:solidFill>
                <a:latin typeface="+mn-lt"/>
                <a:ea typeface="+mn-ea"/>
                <a:cs typeface="+mn-cs"/>
              </a:rPr>
              <a:t>Hvad er de lavest hængende frugter?</a:t>
            </a:r>
          </a:p>
          <a:p>
            <a:pPr marL="171450" indent="-171450">
              <a:buFontTx/>
              <a:buChar char="-"/>
            </a:pPr>
            <a:r>
              <a:rPr lang="da-DK" sz="1200" b="0" i="0" u="none" strike="noStrike" kern="1200" baseline="0" dirty="0">
                <a:solidFill>
                  <a:schemeClr val="tx1"/>
                </a:solidFill>
                <a:latin typeface="+mn-lt"/>
                <a:ea typeface="+mn-ea"/>
                <a:cs typeface="+mn-cs"/>
              </a:rPr>
              <a:t>Hvor tit vil Ifølge op på målene?</a:t>
            </a:r>
          </a:p>
          <a:p>
            <a:pPr marL="171450" indent="-171450">
              <a:buFontTx/>
              <a:buChar char="-"/>
            </a:pPr>
            <a:r>
              <a:rPr lang="da-DK" sz="1200" b="0" i="0" u="none" strike="noStrike" kern="1200" baseline="0" dirty="0">
                <a:solidFill>
                  <a:schemeClr val="tx1"/>
                </a:solidFill>
                <a:latin typeface="+mn-lt"/>
                <a:ea typeface="+mn-ea"/>
                <a:cs typeface="+mn-cs"/>
              </a:rPr>
              <a:t>Hvilke delmål skal lede jer på vej?</a:t>
            </a:r>
          </a:p>
          <a:p>
            <a:pPr marL="171450" indent="-171450">
              <a:buFontTx/>
              <a:buChar char="-"/>
            </a:pPr>
            <a:r>
              <a:rPr lang="da-DK" sz="1200" b="0" i="0" u="none" strike="noStrike" kern="1200" baseline="0" dirty="0">
                <a:solidFill>
                  <a:schemeClr val="tx1"/>
                </a:solidFill>
                <a:latin typeface="+mn-lt"/>
                <a:ea typeface="+mn-ea"/>
                <a:cs typeface="+mn-cs"/>
              </a:rPr>
              <a:t>Hvordan skal det fejres, når målet er nået. Sæt tydelige markører op!</a:t>
            </a:r>
          </a:p>
          <a:p>
            <a:pPr marL="171450" indent="-171450">
              <a:buFontTx/>
              <a:buChar char="-"/>
            </a:pPr>
            <a:endParaRPr lang="da-DK" sz="1200" b="0" i="0" u="none" strike="noStrike" kern="1200" baseline="0" dirty="0">
              <a:solidFill>
                <a:schemeClr val="tx1"/>
              </a:solidFill>
              <a:latin typeface="+mn-lt"/>
              <a:ea typeface="+mn-ea"/>
              <a:cs typeface="+mn-cs"/>
            </a:endParaRPr>
          </a:p>
          <a:p>
            <a:pPr marL="0" indent="0">
              <a:buFontTx/>
              <a:buNone/>
            </a:pPr>
            <a:r>
              <a:rPr lang="da-DK" sz="1200" b="0" i="0" u="none" strike="noStrike" kern="1200" baseline="0" dirty="0">
                <a:solidFill>
                  <a:schemeClr val="tx1"/>
                </a:solidFill>
                <a:latin typeface="+mn-lt"/>
                <a:ea typeface="+mn-ea"/>
                <a:cs typeface="+mn-cs"/>
              </a:rPr>
              <a:t>Kommuniker og gør målene tydelige – også i det daglige.</a:t>
            </a:r>
          </a:p>
        </p:txBody>
      </p:sp>
      <p:sp>
        <p:nvSpPr>
          <p:cNvPr id="4" name="Pladsholder til diasnummer 3"/>
          <p:cNvSpPr>
            <a:spLocks noGrp="1"/>
          </p:cNvSpPr>
          <p:nvPr>
            <p:ph type="sldNum" sz="quarter" idx="10"/>
          </p:nvPr>
        </p:nvSpPr>
        <p:spPr/>
        <p:txBody>
          <a:bodyPr/>
          <a:lstStyle/>
          <a:p>
            <a:fld id="{108D62E2-A1A3-41EB-9EDE-D3612776E86C}" type="slidenum">
              <a:rPr lang="da-DK" smtClean="0"/>
              <a:t>11</a:t>
            </a:fld>
            <a:endParaRPr lang="da-DK"/>
          </a:p>
        </p:txBody>
      </p:sp>
    </p:spTree>
    <p:extLst>
      <p:ext uri="{BB962C8B-B14F-4D97-AF65-F5344CB8AC3E}">
        <p14:creationId xmlns:p14="http://schemas.microsoft.com/office/powerpoint/2010/main" val="39455539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sz="1200" b="0" i="0" u="none" strike="noStrike" kern="1200" baseline="0" dirty="0">
                <a:solidFill>
                  <a:schemeClr val="tx1"/>
                </a:solidFill>
                <a:latin typeface="+mn-lt"/>
                <a:ea typeface="+mn-ea"/>
                <a:cs typeface="+mn-cs"/>
              </a:rPr>
              <a:t>En </a:t>
            </a:r>
            <a:r>
              <a:rPr lang="da-DK" sz="1200" b="0" i="0" u="none" strike="noStrike" kern="1200" baseline="0" dirty="0" err="1">
                <a:solidFill>
                  <a:schemeClr val="tx1"/>
                </a:solidFill>
                <a:latin typeface="+mn-lt"/>
                <a:ea typeface="+mn-ea"/>
                <a:cs typeface="+mn-cs"/>
              </a:rPr>
              <a:t>lavthængende</a:t>
            </a:r>
            <a:r>
              <a:rPr lang="da-DK" sz="1200" b="0" i="0" u="none" strike="noStrike" kern="1200" baseline="0" dirty="0">
                <a:solidFill>
                  <a:schemeClr val="tx1"/>
                </a:solidFill>
                <a:latin typeface="+mn-lt"/>
                <a:ea typeface="+mn-ea"/>
                <a:cs typeface="+mn-cs"/>
              </a:rPr>
              <a:t> frugt på mange arbejdspladser er at identificere opgaver, som kan løses, når en medarbejder kan være på arbejde uden at løse sin normale kerneopgave.</a:t>
            </a:r>
          </a:p>
          <a:p>
            <a:endParaRPr lang="da-DK" sz="1200" b="0" i="0" u="none" strike="noStrike" kern="1200" baseline="0" dirty="0">
              <a:solidFill>
                <a:schemeClr val="tx1"/>
              </a:solidFill>
              <a:latin typeface="+mn-lt"/>
              <a:ea typeface="+mn-ea"/>
              <a:cs typeface="+mn-cs"/>
            </a:endParaRPr>
          </a:p>
          <a:p>
            <a:r>
              <a:rPr lang="da-DK" sz="1200" b="0" i="0" u="none" strike="noStrike" kern="1200" baseline="0" dirty="0">
                <a:solidFill>
                  <a:schemeClr val="tx1"/>
                </a:solidFill>
                <a:latin typeface="+mn-lt"/>
                <a:ea typeface="+mn-ea"/>
                <a:cs typeface="+mn-cs"/>
              </a:rPr>
              <a:t>Dvs. opgaver uden faste deadlines, og som kan ‘hives op af skuffen’, når der er ledig kapacitet hos en medarbejder, der af den ene eller anden årsag ikke er i stand til at løse kerneopgaven. Disse opgaver kan have stor værdi for teamet eller organisationen og skabe mere plads til kerneopgaven i ‘normale’ tider. </a:t>
            </a:r>
          </a:p>
          <a:p>
            <a:endParaRPr lang="da-DK" sz="1200" b="0" i="0" u="none" strike="noStrike" kern="1200" baseline="0" dirty="0">
              <a:solidFill>
                <a:schemeClr val="tx1"/>
              </a:solidFill>
              <a:latin typeface="+mn-lt"/>
              <a:ea typeface="+mn-ea"/>
              <a:cs typeface="+mn-cs"/>
            </a:endParaRPr>
          </a:p>
          <a:p>
            <a:r>
              <a:rPr lang="da-DK" sz="1200" b="0" i="0" u="none" strike="noStrike" kern="1200" baseline="0" dirty="0">
                <a:solidFill>
                  <a:schemeClr val="tx1"/>
                </a:solidFill>
                <a:latin typeface="+mn-lt"/>
                <a:ea typeface="+mn-ea"/>
                <a:cs typeface="+mn-cs"/>
              </a:rPr>
              <a:t>Inddrag medarbejderne i at lave en liste over mulige opgaver, der ikke bliver løst som en del af kerneopgaven i det daglige. Listen kan både bruges, når der er tale om enkeltstående dage med lavere funktionsevne eller i situationer, hvor en medarbejder vender tilbage til jobbet efter en fraværsperiode.</a:t>
            </a:r>
          </a:p>
        </p:txBody>
      </p:sp>
      <p:sp>
        <p:nvSpPr>
          <p:cNvPr id="4" name="Pladsholder til diasnummer 3"/>
          <p:cNvSpPr>
            <a:spLocks noGrp="1"/>
          </p:cNvSpPr>
          <p:nvPr>
            <p:ph type="sldNum" sz="quarter" idx="10"/>
          </p:nvPr>
        </p:nvSpPr>
        <p:spPr/>
        <p:txBody>
          <a:bodyPr/>
          <a:lstStyle/>
          <a:p>
            <a:fld id="{108D62E2-A1A3-41EB-9EDE-D3612776E86C}" type="slidenum">
              <a:rPr lang="da-DK" smtClean="0"/>
              <a:t>12</a:t>
            </a:fld>
            <a:endParaRPr lang="da-DK"/>
          </a:p>
        </p:txBody>
      </p:sp>
    </p:spTree>
    <p:extLst>
      <p:ext uri="{BB962C8B-B14F-4D97-AF65-F5344CB8AC3E}">
        <p14:creationId xmlns:p14="http://schemas.microsoft.com/office/powerpoint/2010/main" val="39455539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a-DK" baseline="0" dirty="0"/>
              <a:t>Denne præsentation er udarbejdet af Cabi – bedre arbejde til flere (2015)</a:t>
            </a:r>
          </a:p>
          <a:p>
            <a:pPr marL="0" marR="0" indent="0" algn="l" defTabSz="914400" rtl="0" eaLnBrk="1" fontAlgn="auto" latinLnBrk="0" hangingPunct="1">
              <a:lnSpc>
                <a:spcPct val="100000"/>
              </a:lnSpc>
              <a:spcBef>
                <a:spcPts val="0"/>
              </a:spcBef>
              <a:spcAft>
                <a:spcPts val="0"/>
              </a:spcAft>
              <a:buClrTx/>
              <a:buSzTx/>
              <a:buFontTx/>
              <a:buNone/>
              <a:tabLst/>
              <a:defRPr/>
            </a:pPr>
            <a:r>
              <a:rPr lang="da-DK" baseline="0" dirty="0"/>
              <a:t>Kan downloades fra www.cabiweb.dk/sygefravaersvaerktoejskasse</a:t>
            </a:r>
          </a:p>
          <a:p>
            <a:pPr marL="0" marR="0" indent="0" algn="l" defTabSz="914400" rtl="0" eaLnBrk="1" fontAlgn="auto" latinLnBrk="0" hangingPunct="1">
              <a:lnSpc>
                <a:spcPct val="100000"/>
              </a:lnSpc>
              <a:spcBef>
                <a:spcPts val="0"/>
              </a:spcBef>
              <a:spcAft>
                <a:spcPts val="0"/>
              </a:spcAft>
              <a:buClrTx/>
              <a:buSzTx/>
              <a:buFontTx/>
              <a:buNone/>
              <a:tabLst/>
              <a:defRPr/>
            </a:pPr>
            <a:endParaRPr lang="da-DK"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da-DK" baseline="0" dirty="0"/>
              <a:t>På </a:t>
            </a:r>
            <a:r>
              <a:rPr lang="da-DK" b="1" baseline="0" dirty="0"/>
              <a:t>www.cabiweb.dk/sygefravaersvaerktoejskasse</a:t>
            </a:r>
            <a:r>
              <a:rPr lang="da-DK" baseline="0" dirty="0"/>
              <a:t> kan du finde flere redskaber til et lavere sygefravær i virksomheden gennem (1) dine egne holdninger til sygefraværet, (2) kulturen på arbejdspladsen, (3) overblik over sygefraværet, (4) aktiv og konstruktiv opfølgning på sygefraværet og (5) løsningsorienterede samtaler.</a:t>
            </a:r>
          </a:p>
          <a:p>
            <a:pPr marL="0" marR="0" indent="0" algn="l" defTabSz="914400" rtl="0" eaLnBrk="1" fontAlgn="auto" latinLnBrk="0" hangingPunct="1">
              <a:lnSpc>
                <a:spcPct val="100000"/>
              </a:lnSpc>
              <a:spcBef>
                <a:spcPts val="0"/>
              </a:spcBef>
              <a:spcAft>
                <a:spcPts val="0"/>
              </a:spcAft>
              <a:buClrTx/>
              <a:buSzTx/>
              <a:buFontTx/>
              <a:buNone/>
              <a:tabLst/>
              <a:defRPr/>
            </a:pPr>
            <a:endParaRPr lang="da-DK" baseline="0" dirty="0"/>
          </a:p>
        </p:txBody>
      </p:sp>
      <p:sp>
        <p:nvSpPr>
          <p:cNvPr id="4" name="Pladsholder til diasnummer 3"/>
          <p:cNvSpPr>
            <a:spLocks noGrp="1"/>
          </p:cNvSpPr>
          <p:nvPr>
            <p:ph type="sldNum" sz="quarter" idx="10"/>
          </p:nvPr>
        </p:nvSpPr>
        <p:spPr/>
        <p:txBody>
          <a:bodyPr/>
          <a:lstStyle/>
          <a:p>
            <a:fld id="{108D62E2-A1A3-41EB-9EDE-D3612776E86C}" type="slidenum">
              <a:rPr lang="da-DK" smtClean="0"/>
              <a:t>2</a:t>
            </a:fld>
            <a:endParaRPr lang="da-DK"/>
          </a:p>
        </p:txBody>
      </p:sp>
    </p:spTree>
    <p:extLst>
      <p:ext uri="{BB962C8B-B14F-4D97-AF65-F5344CB8AC3E}">
        <p14:creationId xmlns:p14="http://schemas.microsoft.com/office/powerpoint/2010/main" val="23600481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a:t>Her er nogle argumenter,</a:t>
            </a:r>
            <a:r>
              <a:rPr lang="da-DK" baseline="0" dirty="0"/>
              <a:t> du kan bruge til at rammesætte, hvorfor det er vigtigt at forebygge og arbejde med sygefraværet på arbejdspladser på et generelt samfundsniveau.</a:t>
            </a:r>
          </a:p>
        </p:txBody>
      </p:sp>
      <p:sp>
        <p:nvSpPr>
          <p:cNvPr id="4" name="Pladsholder til diasnummer 3"/>
          <p:cNvSpPr>
            <a:spLocks noGrp="1"/>
          </p:cNvSpPr>
          <p:nvPr>
            <p:ph type="sldNum" sz="quarter" idx="10"/>
          </p:nvPr>
        </p:nvSpPr>
        <p:spPr/>
        <p:txBody>
          <a:bodyPr/>
          <a:lstStyle/>
          <a:p>
            <a:fld id="{108D62E2-A1A3-41EB-9EDE-D3612776E86C}" type="slidenum">
              <a:rPr lang="da-DK" smtClean="0"/>
              <a:t>3</a:t>
            </a:fld>
            <a:endParaRPr lang="da-DK"/>
          </a:p>
        </p:txBody>
      </p:sp>
    </p:spTree>
    <p:extLst>
      <p:ext uri="{BB962C8B-B14F-4D97-AF65-F5344CB8AC3E}">
        <p14:creationId xmlns:p14="http://schemas.microsoft.com/office/powerpoint/2010/main" val="16347727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a:t>Træk data om</a:t>
            </a:r>
            <a:r>
              <a:rPr lang="da-DK" baseline="0" dirty="0"/>
              <a:t> sygefraværet på arbejdspladsen og overskueliggør fakta i grafer, bullits e.l. Du kan indsætte tomme dias efter behov under ”Nyt dias”. Det giver jer noget konkret at tale ud fra, når I sammen skal tage ansvar for at forebygge og håndtere sygefraværet.</a:t>
            </a:r>
          </a:p>
          <a:p>
            <a:endParaRPr lang="da-DK" baseline="0" dirty="0"/>
          </a:p>
          <a:p>
            <a:r>
              <a:rPr lang="da-DK" baseline="0" dirty="0"/>
              <a:t>Hent inspiration til at få overblik over sygefraværet på </a:t>
            </a:r>
            <a:r>
              <a:rPr lang="da-DK" b="1" baseline="0" dirty="0"/>
              <a:t>www.cabiweb.dk/</a:t>
            </a:r>
            <a:r>
              <a:rPr lang="da-DK" b="1" baseline="0" dirty="0" err="1"/>
              <a:t>sygefravaersvaerktoejskasse</a:t>
            </a:r>
            <a:r>
              <a:rPr lang="da-DK" b="1" baseline="0" dirty="0"/>
              <a:t>/tredje-trin-overblik</a:t>
            </a:r>
            <a:r>
              <a:rPr lang="da-DK" baseline="0" dirty="0"/>
              <a:t>, og overvej, om der er særlige pointer i forhold til: </a:t>
            </a:r>
          </a:p>
          <a:p>
            <a:pPr marL="171450" indent="-171450">
              <a:buFontTx/>
              <a:buChar char="-"/>
            </a:pPr>
            <a:r>
              <a:rPr lang="da-DK" baseline="0" dirty="0"/>
              <a:t>Typen af fraværet bag statistikken (er der fx meget langtidssygefravær, stress-sygemeldinger, mandags/fredags-fravær, varslet fravær (fx planlagte operationer) eller fravær, hvor omfanget er kendt på forhånd (fx brækkede ben o.l.)</a:t>
            </a:r>
          </a:p>
          <a:p>
            <a:pPr marL="171450" indent="-171450">
              <a:buFontTx/>
              <a:buChar char="-"/>
            </a:pPr>
            <a:r>
              <a:rPr lang="da-DK" baseline="0" dirty="0"/>
              <a:t>Er der særlige forhold, som gør sig gældende i jeres branche?</a:t>
            </a:r>
          </a:p>
          <a:p>
            <a:pPr marL="171450" indent="-171450">
              <a:buFontTx/>
              <a:buChar char="-"/>
            </a:pPr>
            <a:endParaRPr lang="da-DK" baseline="0" dirty="0"/>
          </a:p>
          <a:p>
            <a:pPr marL="0" indent="0">
              <a:buFontTx/>
              <a:buNone/>
            </a:pPr>
            <a:r>
              <a:rPr lang="da-DK" baseline="0" dirty="0"/>
              <a:t>På næste slide kan du finde inspiration til argumenter og refleksioner, når du skal italesætte, hvorfor I skal arbejde med sygefraværet på arbejdspladsen.</a:t>
            </a:r>
          </a:p>
          <a:p>
            <a:pPr marL="171450" indent="-171450">
              <a:buFontTx/>
              <a:buChar char="-"/>
            </a:pPr>
            <a:endParaRPr lang="da-DK" baseline="0" dirty="0"/>
          </a:p>
          <a:p>
            <a:endParaRPr lang="da-DK" dirty="0"/>
          </a:p>
        </p:txBody>
      </p:sp>
      <p:sp>
        <p:nvSpPr>
          <p:cNvPr id="4" name="Pladsholder til diasnummer 3"/>
          <p:cNvSpPr>
            <a:spLocks noGrp="1"/>
          </p:cNvSpPr>
          <p:nvPr>
            <p:ph type="sldNum" sz="quarter" idx="10"/>
          </p:nvPr>
        </p:nvSpPr>
        <p:spPr/>
        <p:txBody>
          <a:bodyPr/>
          <a:lstStyle/>
          <a:p>
            <a:fld id="{108D62E2-A1A3-41EB-9EDE-D3612776E86C}" type="slidenum">
              <a:rPr lang="da-DK" smtClean="0"/>
              <a:t>4</a:t>
            </a:fld>
            <a:endParaRPr lang="da-DK"/>
          </a:p>
        </p:txBody>
      </p:sp>
    </p:spTree>
    <p:extLst>
      <p:ext uri="{BB962C8B-B14F-4D97-AF65-F5344CB8AC3E}">
        <p14:creationId xmlns:p14="http://schemas.microsoft.com/office/powerpoint/2010/main" val="14381710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baseline="0" dirty="0"/>
              <a:t>Det er vigtigt, at du som leder, eller sammen som medarbejderudvalg e.l., italesætter din/jeres bevæggrunde for at arbejde med sygefraværet, og hvad det er for en proces, du vil stå i spidsen for. En forståelse for udgangspunktet bidrager til at nedbryde eventuelle barrierer hos medarbejderne – om man er enig eller ej. Og gør det tydeligt, at det er et FÆLLES ANSVAR på arbejdspladsen.</a:t>
            </a:r>
          </a:p>
          <a:p>
            <a:endParaRPr lang="da-DK" baseline="0" dirty="0"/>
          </a:p>
          <a:p>
            <a:r>
              <a:rPr lang="da-DK" baseline="0" dirty="0"/>
              <a:t>Du kan finde inspiration i udsagnene på </a:t>
            </a:r>
            <a:r>
              <a:rPr lang="da-DK" baseline="0" dirty="0" err="1"/>
              <a:t>slidet</a:t>
            </a:r>
            <a:r>
              <a:rPr lang="da-DK" baseline="0" dirty="0"/>
              <a:t> – og tilføje dine egne. </a:t>
            </a:r>
          </a:p>
          <a:p>
            <a:endParaRPr lang="da-DK" baseline="0" dirty="0"/>
          </a:p>
          <a:p>
            <a:r>
              <a:rPr lang="da-DK" baseline="0" dirty="0"/>
              <a:t>Øvrig inspiration til argumenter og refleksioner:</a:t>
            </a:r>
          </a:p>
          <a:p>
            <a:endParaRPr lang="da-DK" baseline="0" dirty="0"/>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da-DK" u="sng" baseline="0" dirty="0"/>
              <a:t>Sikre kvaliteten og fagligheden gennem mere fremmøde:</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a-DK" u="none" baseline="0" dirty="0"/>
              <a:t>H</a:t>
            </a:r>
            <a:r>
              <a:rPr lang="da-DK" dirty="0"/>
              <a:t>vis sygefraværet er højt, oplever</a:t>
            </a:r>
            <a:r>
              <a:rPr lang="da-DK" baseline="0" dirty="0"/>
              <a:t> I måske ikke at kunne levere den rette kvalitet eller til tiden (særligt hvis leverancerne er personafhængige).</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a-DK" baseline="0" dirty="0"/>
              <a:t>Italesæt, at det kan have direkte indflydelse på kundernes tilfredshed, omsætningen og medarbejdernes egen arbejdsbyrde, hvis de skal løbe hurtigere ved kollegers fravær.</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a-DK" baseline="0" dirty="0"/>
              <a:t>Risikerer I på sigt at miste værdifuld viden og kapacitet, fordi medarbejderne søger andre græsgange eller bliver uarbejdsdygtige pga. sygdom?</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a-DK" baseline="0" dirty="0"/>
              <a:t>Er der særlige udfordringer i jeres branche? (fx udfordringer med at rekruttere kompetent arbejdskraft, særlig personspecifikke kompetencer e.l.?) </a:t>
            </a:r>
          </a:p>
          <a:p>
            <a:pPr marL="171450" marR="0" indent="-171450" algn="l" defTabSz="914400" rtl="0" eaLnBrk="1" fontAlgn="auto" latinLnBrk="0" hangingPunct="1">
              <a:lnSpc>
                <a:spcPct val="100000"/>
              </a:lnSpc>
              <a:spcBef>
                <a:spcPts val="0"/>
              </a:spcBef>
              <a:spcAft>
                <a:spcPts val="0"/>
              </a:spcAft>
              <a:buClrTx/>
              <a:buSzTx/>
              <a:buFontTx/>
              <a:buChar char="-"/>
              <a:tabLst/>
              <a:defRPr/>
            </a:pPr>
            <a:endParaRPr lang="da-DK" baseline="0" dirty="0"/>
          </a:p>
          <a:p>
            <a:r>
              <a:rPr lang="da-DK" u="sng" baseline="0" dirty="0"/>
              <a:t>Til gavn for fællesskabet:</a:t>
            </a:r>
          </a:p>
          <a:p>
            <a:pPr marL="171450" indent="-171450">
              <a:buFont typeface="Arial" panose="020B0604020202020204" pitchFamily="34" charset="0"/>
              <a:buChar char="•"/>
            </a:pPr>
            <a:r>
              <a:rPr lang="da-DK" u="none" baseline="0" dirty="0"/>
              <a:t>Omregn sygefraværet i en given periode til fx lønkroner og sæt billeder på, hvad udgiften svarer til (fx en ekstra medarbejder, kurser og kompetenceudvikling eller andet, der vil gavne fællesskabet på arbejdspladsen)</a:t>
            </a:r>
          </a:p>
          <a:p>
            <a:pPr marL="171450" indent="-171450">
              <a:buFont typeface="Arial" panose="020B0604020202020204" pitchFamily="34" charset="0"/>
              <a:buChar char="•"/>
            </a:pPr>
            <a:r>
              <a:rPr lang="da-DK" u="none" baseline="0" dirty="0"/>
              <a:t>Mere trivsel og nærvær er en måde at passe på sig selv og kollegerne, når den enkelte må løbe hurtigere ved kollegers fravær.</a:t>
            </a:r>
          </a:p>
          <a:p>
            <a:pPr marL="0" indent="0">
              <a:buFontTx/>
              <a:buNone/>
            </a:pPr>
            <a:endParaRPr lang="da-DK" u="none" baseline="0" dirty="0"/>
          </a:p>
          <a:p>
            <a:pPr marL="0" indent="0">
              <a:buFontTx/>
              <a:buNone/>
            </a:pPr>
            <a:r>
              <a:rPr lang="da-DK" u="sng" baseline="0" dirty="0"/>
              <a:t>Spare omkostninger:</a:t>
            </a:r>
          </a:p>
          <a:p>
            <a:pPr marL="171450" indent="-171450">
              <a:buFont typeface="Arial" panose="020B0604020202020204" pitchFamily="34" charset="0"/>
              <a:buChar char="•"/>
            </a:pPr>
            <a:r>
              <a:rPr lang="da-DK" u="none" baseline="0" dirty="0"/>
              <a:t>Få overblik over, hvad sygefraværet egentlig koster (i timer og i kroner)</a:t>
            </a:r>
          </a:p>
          <a:p>
            <a:pPr marL="171450" indent="-171450">
              <a:buFont typeface="Arial" panose="020B0604020202020204" pitchFamily="34" charset="0"/>
              <a:buChar char="•"/>
            </a:pPr>
            <a:r>
              <a:rPr lang="da-DK" u="none" baseline="0" dirty="0"/>
              <a:t>Sammenlign evt. sygefraværet med sammenlignelige arbejdspladser eller afdelinger</a:t>
            </a:r>
          </a:p>
          <a:p>
            <a:pPr marL="171450" indent="-171450">
              <a:buFont typeface="Arial" panose="020B0604020202020204" pitchFamily="34" charset="0"/>
              <a:buChar char="•"/>
            </a:pPr>
            <a:r>
              <a:rPr lang="da-DK" u="none" baseline="0" dirty="0"/>
              <a:t>Hvad er de personlige omkostninger? Både når man er den, som er fraværende (fx dårlig samvittighed og skyldfølelse) eller dén, der må løbe hurtigere i kollegaens fravær (øget arbejdspres)?</a:t>
            </a:r>
          </a:p>
          <a:p>
            <a:endParaRPr lang="da-DK" baseline="0" dirty="0"/>
          </a:p>
          <a:p>
            <a:r>
              <a:rPr lang="da-DK" u="sng" baseline="0" dirty="0"/>
              <a:t>Skabe mere arbejdsglæde på arbejdspladsen:</a:t>
            </a:r>
          </a:p>
          <a:p>
            <a:pPr marL="171450" indent="-171450">
              <a:buFont typeface="Arial" panose="020B0604020202020204" pitchFamily="34" charset="0"/>
              <a:buChar char="•"/>
            </a:pPr>
            <a:r>
              <a:rPr lang="da-DK" u="none" baseline="0" dirty="0"/>
              <a:t>Er der noget i jeres APV, der ‘larmer’, og som du som leder ikke kan sidde overhørig? Etiske og menneskelige hensyn?</a:t>
            </a:r>
          </a:p>
          <a:p>
            <a:pPr marL="171450" indent="-171450">
              <a:buFont typeface="Arial" panose="020B0604020202020204" pitchFamily="34" charset="0"/>
              <a:buChar char="•"/>
            </a:pPr>
            <a:r>
              <a:rPr lang="da-DK" u="none" baseline="0" dirty="0"/>
              <a:t>Er der udsving eller stigning i sygefraværet, som du ikke umiddelbart kan identificere årsagen til? Måske er der noget galt i organisationen? Kan fx være </a:t>
            </a:r>
            <a:r>
              <a:rPr lang="da-DK" baseline="0" dirty="0"/>
              <a:t>opstået uhensigtsmæssige ‘kulturelle sandheder’ omkring fraværet (fx at det hænger uløseligt sammen med normering, ressourceallokering e.l.)?</a:t>
            </a:r>
          </a:p>
          <a:p>
            <a:pPr marL="171450" indent="-171450">
              <a:buFont typeface="Arial" panose="020B0604020202020204" pitchFamily="34" charset="0"/>
              <a:buChar char="•"/>
            </a:pPr>
            <a:r>
              <a:rPr lang="da-DK" dirty="0"/>
              <a:t>Er</a:t>
            </a:r>
            <a:r>
              <a:rPr lang="da-DK" baseline="0" dirty="0"/>
              <a:t> der sket omstruktureringer eller nedskæringer, der har påvirket trivslen direkte, og som der skal rettes op på?</a:t>
            </a:r>
            <a:br>
              <a:rPr lang="da-DK" baseline="0" dirty="0"/>
            </a:br>
            <a:endParaRPr lang="da-DK" u="sng" baseline="0" dirty="0"/>
          </a:p>
          <a:p>
            <a:endParaRPr lang="da-DK" baseline="0" dirty="0"/>
          </a:p>
          <a:p>
            <a:pPr marL="514350" indent="-514350">
              <a:buFont typeface="+mj-lt"/>
              <a:buAutoNum type="arabicPeriod"/>
            </a:pPr>
            <a:endParaRPr lang="da-DK" dirty="0"/>
          </a:p>
        </p:txBody>
      </p:sp>
      <p:sp>
        <p:nvSpPr>
          <p:cNvPr id="4" name="Pladsholder til diasnummer 3"/>
          <p:cNvSpPr>
            <a:spLocks noGrp="1"/>
          </p:cNvSpPr>
          <p:nvPr>
            <p:ph type="sldNum" sz="quarter" idx="10"/>
          </p:nvPr>
        </p:nvSpPr>
        <p:spPr/>
        <p:txBody>
          <a:bodyPr/>
          <a:lstStyle/>
          <a:p>
            <a:fld id="{108D62E2-A1A3-41EB-9EDE-D3612776E86C}" type="slidenum">
              <a:rPr lang="da-DK" smtClean="0"/>
              <a:t>5</a:t>
            </a:fld>
            <a:endParaRPr lang="da-DK"/>
          </a:p>
        </p:txBody>
      </p:sp>
    </p:spTree>
    <p:extLst>
      <p:ext uri="{BB962C8B-B14F-4D97-AF65-F5344CB8AC3E}">
        <p14:creationId xmlns:p14="http://schemas.microsoft.com/office/powerpoint/2010/main" val="11367540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u="none" dirty="0"/>
              <a:t>Denne</a:t>
            </a:r>
            <a:r>
              <a:rPr lang="da-DK" u="none" baseline="0" dirty="0"/>
              <a:t> brainstormøvelse er et værktøj til at afdække, hvad god trivsel er på jeres arbejdsplads. </a:t>
            </a:r>
          </a:p>
          <a:p>
            <a:endParaRPr lang="da-DK" u="none" baseline="0" dirty="0"/>
          </a:p>
          <a:p>
            <a:r>
              <a:rPr lang="da-DK" u="sng" baseline="0" dirty="0"/>
              <a:t>Formål</a:t>
            </a:r>
          </a:p>
          <a:p>
            <a:r>
              <a:rPr lang="da-DK" u="none" baseline="0" dirty="0"/>
              <a:t>At tegne et fælles billede af, hvad der danner god trivsel på jeres arbejdsplads, som I efterfølgende kan arbejde konstruktivt med at sætte handlinger bag.</a:t>
            </a:r>
          </a:p>
          <a:p>
            <a:r>
              <a:rPr lang="da-DK" u="none" baseline="0" dirty="0"/>
              <a:t>Trivsel er et begreb, som vi ofte tænker, at vi har en fælles mening omkring. Men ofte viser det sig, at god trivsel kommer i mange former og farver. Det er derfor en god idé at starte med at få defineret, hvad der netop er god trivsel </a:t>
            </a:r>
            <a:r>
              <a:rPr lang="da-DK" i="1" u="none" baseline="0" dirty="0"/>
              <a:t>hos jer.</a:t>
            </a:r>
          </a:p>
          <a:p>
            <a:endParaRPr lang="da-DK" i="1" u="none" baseline="0" dirty="0"/>
          </a:p>
          <a:p>
            <a:r>
              <a:rPr lang="da-DK" i="0" u="sng" baseline="0" dirty="0"/>
              <a:t>Sådan gør du:</a:t>
            </a:r>
          </a:p>
          <a:p>
            <a:pPr marL="228600" indent="-228600">
              <a:buFontTx/>
              <a:buAutoNum type="arabicPeriod"/>
            </a:pPr>
            <a:r>
              <a:rPr lang="da-DK" i="0" u="none" baseline="0" dirty="0"/>
              <a:t>Vis </a:t>
            </a:r>
            <a:r>
              <a:rPr lang="da-DK" i="0" u="none" baseline="0" dirty="0" err="1"/>
              <a:t>slidet</a:t>
            </a:r>
            <a:r>
              <a:rPr lang="da-DK" i="0" u="none" baseline="0" dirty="0"/>
              <a:t> med brainstorm-spørgsmålet ”Hvad er god trivsel på arbejdspladsen for dig?”</a:t>
            </a:r>
          </a:p>
          <a:p>
            <a:pPr marL="228600" indent="-228600">
              <a:buFontTx/>
              <a:buAutoNum type="arabicPeriod"/>
            </a:pPr>
            <a:r>
              <a:rPr lang="da-DK" i="0" u="none" baseline="0" dirty="0"/>
              <a:t>Giv medarbejderne fem minutter til at brainstorme ved at skrive post-</a:t>
            </a:r>
            <a:r>
              <a:rPr lang="da-DK" i="0" u="none" baseline="0" dirty="0" err="1"/>
              <a:t>its</a:t>
            </a:r>
            <a:r>
              <a:rPr lang="da-DK" i="0" u="none" baseline="0" dirty="0"/>
              <a:t> om, hvad de mener god trivsel på arbejdspladsen er.</a:t>
            </a:r>
          </a:p>
          <a:p>
            <a:pPr marL="228600" indent="-228600">
              <a:buFontTx/>
              <a:buAutoNum type="arabicPeriod"/>
            </a:pPr>
            <a:r>
              <a:rPr lang="da-DK" i="0" u="none" baseline="0" dirty="0"/>
              <a:t>Hæng alle post-</a:t>
            </a:r>
            <a:r>
              <a:rPr lang="da-DK" i="0" u="none" baseline="0" dirty="0" err="1"/>
              <a:t>its</a:t>
            </a:r>
            <a:r>
              <a:rPr lang="da-DK" i="0" u="none" baseline="0" dirty="0"/>
              <a:t> op på en væg og gruppér relaterede udsagn (fx ”godt kollegaskab” og ”Jytte og Hans, mine søde kollegaer”).</a:t>
            </a:r>
          </a:p>
          <a:p>
            <a:pPr marL="228600" indent="-228600">
              <a:buFontTx/>
              <a:buAutoNum type="arabicPeriod"/>
            </a:pPr>
            <a:r>
              <a:rPr lang="da-DK" i="0" u="none" baseline="0" dirty="0"/>
              <a:t>Gå hver gruppe igennem og tag en dialog om ligheder og forskelligheder, samt hvad udsagnene konkret betyder.</a:t>
            </a:r>
          </a:p>
          <a:p>
            <a:pPr marL="228600" indent="-228600">
              <a:buFontTx/>
              <a:buAutoNum type="arabicPeriod"/>
            </a:pPr>
            <a:r>
              <a:rPr lang="da-DK" i="0" u="none" baseline="0" dirty="0"/>
              <a:t>Saml jeres pointer op til det efterfølgende arbejde.</a:t>
            </a:r>
          </a:p>
          <a:p>
            <a:pPr marL="171450" indent="-171450">
              <a:buFontTx/>
              <a:buChar char="-"/>
            </a:pPr>
            <a:endParaRPr lang="da-DK" i="0" u="none" baseline="0" dirty="0"/>
          </a:p>
          <a:p>
            <a:pPr marL="0" indent="0">
              <a:buFontTx/>
              <a:buNone/>
            </a:pPr>
            <a:r>
              <a:rPr lang="da-DK" i="0" u="none" baseline="0" dirty="0"/>
              <a:t>Øvelsen tager ca. 20-30 minutter (brainstorm, gruppering og dialog),</a:t>
            </a:r>
          </a:p>
          <a:p>
            <a:pPr marL="171450" indent="-171450">
              <a:buFontTx/>
              <a:buChar char="-"/>
            </a:pPr>
            <a:endParaRPr lang="da-DK" i="0" u="none" baseline="0" dirty="0"/>
          </a:p>
          <a:p>
            <a:pPr marL="0" indent="0">
              <a:buFontTx/>
              <a:buNone/>
            </a:pPr>
            <a:r>
              <a:rPr lang="da-DK" i="0" u="none" baseline="0" dirty="0"/>
              <a:t>Du skal bruge:</a:t>
            </a:r>
          </a:p>
          <a:p>
            <a:pPr marL="171450" indent="-171450">
              <a:buFontTx/>
              <a:buChar char="-"/>
            </a:pPr>
            <a:r>
              <a:rPr lang="da-DK" i="0" u="none" baseline="0" dirty="0"/>
              <a:t>Post-</a:t>
            </a:r>
            <a:r>
              <a:rPr lang="da-DK" i="0" u="none" baseline="0" dirty="0" err="1"/>
              <a:t>its</a:t>
            </a:r>
            <a:r>
              <a:rPr lang="da-DK" i="0" u="none" baseline="0" dirty="0"/>
              <a:t> – ca. 10-20 </a:t>
            </a:r>
            <a:r>
              <a:rPr lang="da-DK" i="0" u="none" baseline="0" dirty="0" err="1"/>
              <a:t>stk</a:t>
            </a:r>
            <a:r>
              <a:rPr lang="da-DK" i="0" u="none" baseline="0" dirty="0"/>
              <a:t> pr. mand</a:t>
            </a:r>
          </a:p>
          <a:p>
            <a:pPr marL="171450" indent="-171450">
              <a:buFontTx/>
              <a:buChar char="-"/>
            </a:pPr>
            <a:r>
              <a:rPr lang="da-DK" i="0" u="none" baseline="0" dirty="0"/>
              <a:t>Skriveredskaber</a:t>
            </a:r>
          </a:p>
          <a:p>
            <a:pPr marL="171450" indent="-171450">
              <a:buFontTx/>
              <a:buChar char="-"/>
            </a:pPr>
            <a:r>
              <a:rPr lang="da-DK" i="0" u="none" baseline="0" dirty="0"/>
              <a:t>Papir/</a:t>
            </a:r>
            <a:r>
              <a:rPr lang="da-DK" i="0" u="none" baseline="0" dirty="0" err="1"/>
              <a:t>flip-over</a:t>
            </a:r>
            <a:r>
              <a:rPr lang="da-DK" i="0" u="none" baseline="0" dirty="0"/>
              <a:t> til opsummering</a:t>
            </a:r>
          </a:p>
          <a:p>
            <a:pPr marL="171450" indent="-171450">
              <a:buFontTx/>
              <a:buChar char="-"/>
            </a:pPr>
            <a:r>
              <a:rPr lang="da-DK" i="0" u="none" baseline="0" dirty="0"/>
              <a:t>En blank væg e.l. til ophæng af post-</a:t>
            </a:r>
            <a:r>
              <a:rPr lang="da-DK" i="0" u="none" baseline="0" dirty="0" err="1"/>
              <a:t>its</a:t>
            </a:r>
            <a:endParaRPr lang="da-DK" i="0" u="none" baseline="0" dirty="0"/>
          </a:p>
          <a:p>
            <a:pPr marL="171450" indent="-171450">
              <a:buFontTx/>
              <a:buChar char="-"/>
            </a:pPr>
            <a:endParaRPr lang="da-DK" i="0" u="none" dirty="0"/>
          </a:p>
        </p:txBody>
      </p:sp>
      <p:sp>
        <p:nvSpPr>
          <p:cNvPr id="4" name="Pladsholder til diasnummer 3"/>
          <p:cNvSpPr>
            <a:spLocks noGrp="1"/>
          </p:cNvSpPr>
          <p:nvPr>
            <p:ph type="sldNum" sz="quarter" idx="10"/>
          </p:nvPr>
        </p:nvSpPr>
        <p:spPr/>
        <p:txBody>
          <a:bodyPr/>
          <a:lstStyle/>
          <a:p>
            <a:fld id="{108D62E2-A1A3-41EB-9EDE-D3612776E86C}" type="slidenum">
              <a:rPr lang="da-DK" smtClean="0"/>
              <a:t>6</a:t>
            </a:fld>
            <a:endParaRPr lang="da-DK"/>
          </a:p>
        </p:txBody>
      </p:sp>
    </p:spTree>
    <p:extLst>
      <p:ext uri="{BB962C8B-B14F-4D97-AF65-F5344CB8AC3E}">
        <p14:creationId xmlns:p14="http://schemas.microsoft.com/office/powerpoint/2010/main" val="1926317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a:t>Brug denne øvelse til at få et fælles fundament at stå på, og som I kan vende tilbage til – også når det er svære tider…</a:t>
            </a:r>
          </a:p>
          <a:p>
            <a:endParaRPr lang="da-DK" u="none" dirty="0"/>
          </a:p>
          <a:p>
            <a:r>
              <a:rPr lang="da-DK" u="none" dirty="0"/>
              <a:t>Du skal sætte en proces i gang, hvor</a:t>
            </a:r>
            <a:r>
              <a:rPr lang="da-DK" u="none" baseline="0" dirty="0"/>
              <a:t> I sammen skal finde de tre vigtigste værdier for arbejdspladsens/afdelingens interne arbejdspladskultur og den fælles dialog.</a:t>
            </a:r>
            <a:endParaRPr lang="da-DK" u="none" dirty="0"/>
          </a:p>
          <a:p>
            <a:endParaRPr lang="da-DK" u="sng" dirty="0"/>
          </a:p>
          <a:p>
            <a:r>
              <a:rPr lang="da-DK" u="sng" dirty="0"/>
              <a:t>Sådan</a:t>
            </a:r>
            <a:r>
              <a:rPr lang="da-DK" u="sng" baseline="0" dirty="0"/>
              <a:t> gør du:</a:t>
            </a:r>
          </a:p>
          <a:p>
            <a:pPr marL="228600" indent="-228600">
              <a:buAutoNum type="arabicPeriod"/>
            </a:pPr>
            <a:r>
              <a:rPr lang="da-DK" u="none" baseline="0" dirty="0"/>
              <a:t>Vis </a:t>
            </a:r>
            <a:r>
              <a:rPr lang="da-DK" u="none" baseline="0" dirty="0" err="1"/>
              <a:t>slidet</a:t>
            </a:r>
            <a:r>
              <a:rPr lang="da-DK" u="none" baseline="0" dirty="0"/>
              <a:t> og instruer i øvelsen:</a:t>
            </a:r>
          </a:p>
          <a:p>
            <a:pPr marL="228600" indent="-228600">
              <a:buAutoNum type="arabicPeriod"/>
            </a:pPr>
            <a:r>
              <a:rPr lang="da-DK" u="none" baseline="0" dirty="0"/>
              <a:t>Først skal i hver især skrive tre værdier ned, der er de vigtigste for dig (fx opmuntring fra kolleger, åbenhed ved fravær e.l.) (2 min.)</a:t>
            </a:r>
          </a:p>
          <a:p>
            <a:pPr marL="228600" indent="-228600">
              <a:buAutoNum type="arabicPeriod"/>
            </a:pPr>
            <a:r>
              <a:rPr lang="da-DK" u="none" baseline="0" dirty="0"/>
              <a:t>Derefter skal du gå sammen med din sidemakker, indvi hinanden i, hvad I hver især har skrevet ned, og bliv enige om tre værdier, I kan være enige om (skriv ned) (5 min.)</a:t>
            </a:r>
          </a:p>
          <a:p>
            <a:pPr marL="228600" indent="-228600">
              <a:buAutoNum type="arabicPeriod"/>
            </a:pPr>
            <a:r>
              <a:rPr lang="da-DK" u="none" baseline="0" dirty="0"/>
              <a:t>Gå sammen med et andet makkerpar og gentag øvelsen</a:t>
            </a:r>
          </a:p>
          <a:p>
            <a:pPr marL="228600" indent="-228600">
              <a:buAutoNum type="arabicPeriod"/>
            </a:pPr>
            <a:r>
              <a:rPr lang="da-DK" u="none" baseline="0" dirty="0"/>
              <a:t>Gå sammen med en anden kvartet og gentag øvelsen</a:t>
            </a:r>
          </a:p>
          <a:p>
            <a:pPr marL="228600" indent="-228600">
              <a:buAutoNum type="arabicPeriod"/>
            </a:pPr>
            <a:r>
              <a:rPr lang="da-DK" u="none" baseline="0" dirty="0"/>
              <a:t>Etc.</a:t>
            </a:r>
          </a:p>
          <a:p>
            <a:endParaRPr lang="da-DK" u="none" baseline="0" dirty="0"/>
          </a:p>
          <a:p>
            <a:r>
              <a:rPr lang="da-DK" u="none" baseline="0" dirty="0"/>
              <a:t>Øvelsen tager ca. 15-20 min.</a:t>
            </a:r>
          </a:p>
          <a:p>
            <a:endParaRPr lang="da-DK" u="none" baseline="0" dirty="0"/>
          </a:p>
          <a:p>
            <a:r>
              <a:rPr lang="da-DK" u="sng" baseline="0" dirty="0"/>
              <a:t>Du skal bruge:</a:t>
            </a:r>
          </a:p>
          <a:p>
            <a:pPr marL="171450" indent="-171450">
              <a:buFontTx/>
              <a:buChar char="-"/>
            </a:pPr>
            <a:r>
              <a:rPr lang="da-DK" u="none" baseline="0" dirty="0"/>
              <a:t>Skriveredskaber og papir</a:t>
            </a:r>
          </a:p>
          <a:p>
            <a:pPr marL="171450" indent="-171450">
              <a:buFontTx/>
              <a:buChar char="-"/>
            </a:pPr>
            <a:r>
              <a:rPr lang="da-DK" u="none" baseline="0" dirty="0"/>
              <a:t>Flip overs til opsummering</a:t>
            </a:r>
          </a:p>
          <a:p>
            <a:endParaRPr lang="da-DK" u="none" dirty="0"/>
          </a:p>
        </p:txBody>
      </p:sp>
      <p:sp>
        <p:nvSpPr>
          <p:cNvPr id="4" name="Pladsholder til diasnummer 3"/>
          <p:cNvSpPr>
            <a:spLocks noGrp="1"/>
          </p:cNvSpPr>
          <p:nvPr>
            <p:ph type="sldNum" sz="quarter" idx="10"/>
          </p:nvPr>
        </p:nvSpPr>
        <p:spPr/>
        <p:txBody>
          <a:bodyPr/>
          <a:lstStyle/>
          <a:p>
            <a:fld id="{108D62E2-A1A3-41EB-9EDE-D3612776E86C}" type="slidenum">
              <a:rPr lang="da-DK" smtClean="0"/>
              <a:t>7</a:t>
            </a:fld>
            <a:endParaRPr lang="da-DK"/>
          </a:p>
        </p:txBody>
      </p:sp>
    </p:spTree>
    <p:extLst>
      <p:ext uri="{BB962C8B-B14F-4D97-AF65-F5344CB8AC3E}">
        <p14:creationId xmlns:p14="http://schemas.microsoft.com/office/powerpoint/2010/main" val="39455539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u="none" dirty="0"/>
              <a:t>Brug</a:t>
            </a:r>
            <a:r>
              <a:rPr lang="da-DK" u="none" baseline="0" dirty="0"/>
              <a:t> denne øvelse til at starte en dialog om den interne kultur og dialog, I har skabt om sygefravær på jeres arbejdsplads – og hvad I skal sætte en stopper for, gøre mere af og hvilke nye initiativer, I skal sætte i gang.</a:t>
            </a:r>
          </a:p>
          <a:p>
            <a:endParaRPr lang="da-DK" u="none" baseline="0" dirty="0"/>
          </a:p>
          <a:p>
            <a:r>
              <a:rPr lang="da-DK" u="none" baseline="0" dirty="0"/>
              <a:t>Sæt fokus på ledelse, kommunikation og samspillet.</a:t>
            </a:r>
          </a:p>
          <a:p>
            <a:endParaRPr lang="da-DK" u="none" baseline="0" dirty="0"/>
          </a:p>
          <a:p>
            <a:r>
              <a:rPr lang="da-DK" u="sng" baseline="0" dirty="0"/>
              <a:t>Sådan gør du:</a:t>
            </a:r>
            <a:endParaRPr lang="da-DK" u="none" baseline="0" dirty="0"/>
          </a:p>
          <a:p>
            <a:pPr marL="228600" indent="-228600">
              <a:buFont typeface="+mj-lt"/>
              <a:buAutoNum type="arabicPeriod"/>
            </a:pPr>
            <a:r>
              <a:rPr lang="da-DK" u="none" baseline="0" dirty="0"/>
              <a:t>Inddel teamet i tre grupper:</a:t>
            </a:r>
          </a:p>
          <a:p>
            <a:pPr marL="228600" indent="-228600">
              <a:buFont typeface="+mj-lt"/>
              <a:buAutoNum type="arabicPeriod"/>
            </a:pPr>
            <a:r>
              <a:rPr lang="da-DK" u="none" baseline="0" dirty="0"/>
              <a:t>Gruppe 1 skal diskutere, hvad I sammen skal STOPPE med at gøre for at opnå en mere hensigtsmæssig kultur omkring trivsel og sygefravær (</a:t>
            </a:r>
            <a:r>
              <a:rPr lang="da-DK" i="1" u="none" baseline="0" dirty="0"/>
              <a:t>fx stoppe med at sige ”du ser skidt ud, skulle du ikke være blevet hjemme?”)</a:t>
            </a:r>
            <a:endParaRPr lang="da-DK" u="none" baseline="0" dirty="0"/>
          </a:p>
          <a:p>
            <a:pPr marL="228600" indent="-228600">
              <a:buFont typeface="+mj-lt"/>
              <a:buAutoNum type="arabicPeriod"/>
            </a:pPr>
            <a:r>
              <a:rPr lang="da-DK" u="none" baseline="0" dirty="0"/>
              <a:t>Gruppe 2 skal diskutere, hvad I gør godt og kan gøre MERE af for at skabe endnu mere trivsel og sænke sygefraværet (</a:t>
            </a:r>
            <a:r>
              <a:rPr lang="da-DK" i="1" u="none" baseline="0" dirty="0"/>
              <a:t>fx at I sammen støtter op om en kultur, hvor I altid taler med hinanden om dét, der presser sig på i stedet for at tale om hinanden i hjørnerne)</a:t>
            </a:r>
          </a:p>
          <a:p>
            <a:pPr marL="228600" indent="-228600">
              <a:buFont typeface="+mj-lt"/>
              <a:buAutoNum type="arabicPeriod"/>
            </a:pPr>
            <a:r>
              <a:rPr lang="da-DK" i="0" u="none" baseline="0" dirty="0"/>
              <a:t>Gruppe 3 skal diskutere, hvilke NYE tiltag, I kan gøre for at skabe en positiv forandring (</a:t>
            </a:r>
            <a:r>
              <a:rPr lang="da-DK" i="1" u="none" baseline="0" dirty="0"/>
              <a:t>fx melde klar ud hvilke aftaler der er indgået med den enkelte, så alle kender præmisserne)</a:t>
            </a:r>
          </a:p>
          <a:p>
            <a:pPr marL="228600" indent="-228600">
              <a:buFont typeface="+mj-lt"/>
              <a:buAutoNum type="arabicPeriod"/>
            </a:pPr>
            <a:r>
              <a:rPr lang="da-DK" i="0" u="none" baseline="0" dirty="0"/>
              <a:t>Fremlæg gruppernes pointer for hinanden og saml op</a:t>
            </a:r>
          </a:p>
          <a:p>
            <a:pPr marL="228600" indent="-228600">
              <a:buFont typeface="+mj-lt"/>
              <a:buAutoNum type="arabicPeriod"/>
            </a:pPr>
            <a:endParaRPr lang="da-DK" i="0" u="none" baseline="0" dirty="0"/>
          </a:p>
          <a:p>
            <a:pPr marL="0" indent="0">
              <a:buFont typeface="+mj-lt"/>
              <a:buNone/>
            </a:pPr>
            <a:r>
              <a:rPr lang="da-DK" i="0" u="none" baseline="0" dirty="0"/>
              <a:t>Øvelsen tager ca. 30 min.</a:t>
            </a:r>
            <a:endParaRPr lang="da-DK" i="0" u="sng" baseline="0" dirty="0"/>
          </a:p>
          <a:p>
            <a:endParaRPr lang="da-DK" u="none" dirty="0"/>
          </a:p>
        </p:txBody>
      </p:sp>
      <p:sp>
        <p:nvSpPr>
          <p:cNvPr id="4" name="Pladsholder til diasnummer 3"/>
          <p:cNvSpPr>
            <a:spLocks noGrp="1"/>
          </p:cNvSpPr>
          <p:nvPr>
            <p:ph type="sldNum" sz="quarter" idx="10"/>
          </p:nvPr>
        </p:nvSpPr>
        <p:spPr/>
        <p:txBody>
          <a:bodyPr/>
          <a:lstStyle/>
          <a:p>
            <a:fld id="{108D62E2-A1A3-41EB-9EDE-D3612776E86C}" type="slidenum">
              <a:rPr lang="da-DK" smtClean="0"/>
              <a:t>8</a:t>
            </a:fld>
            <a:endParaRPr lang="da-DK"/>
          </a:p>
        </p:txBody>
      </p:sp>
    </p:spTree>
    <p:extLst>
      <p:ext uri="{BB962C8B-B14F-4D97-AF65-F5344CB8AC3E}">
        <p14:creationId xmlns:p14="http://schemas.microsoft.com/office/powerpoint/2010/main" val="39455539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u="none" dirty="0"/>
              <a:t>Brug denne øvelse</a:t>
            </a:r>
            <a:r>
              <a:rPr lang="da-DK" u="none" baseline="0" dirty="0"/>
              <a:t> til at starte en dialog om fraværs- og </a:t>
            </a:r>
            <a:r>
              <a:rPr lang="da-DK" u="none" baseline="0" dirty="0" err="1"/>
              <a:t>nærværskulturen</a:t>
            </a:r>
            <a:r>
              <a:rPr lang="da-DK" u="none" baseline="0" dirty="0"/>
              <a:t> på arbejdspladsen. Når I kender udgangspunktet, kan I bedre sætte ord på den forandring, I ønsker at skabe.</a:t>
            </a:r>
          </a:p>
          <a:p>
            <a:endParaRPr lang="da-DK" u="none" baseline="0" dirty="0"/>
          </a:p>
          <a:p>
            <a:r>
              <a:rPr lang="da-DK" u="none" baseline="0" dirty="0"/>
              <a:t>Øvelsen kan gennemføres samlet eller i grupper.</a:t>
            </a:r>
          </a:p>
          <a:p>
            <a:endParaRPr lang="da-DK" u="none" baseline="0" dirty="0"/>
          </a:p>
          <a:p>
            <a:r>
              <a:rPr lang="da-DK" u="sng" baseline="0" dirty="0"/>
              <a:t>Sådan gør du:</a:t>
            </a:r>
          </a:p>
          <a:p>
            <a:pPr marL="228600" indent="-228600">
              <a:buFont typeface="+mj-lt"/>
              <a:buAutoNum type="arabicPeriod"/>
            </a:pPr>
            <a:r>
              <a:rPr lang="da-DK" u="none" dirty="0"/>
              <a:t>Inddel medarbejderne i mindre grupper med 3-5</a:t>
            </a:r>
            <a:r>
              <a:rPr lang="da-DK" u="none" baseline="0" dirty="0"/>
              <a:t> deltagere</a:t>
            </a:r>
          </a:p>
          <a:p>
            <a:pPr marL="228600" indent="-228600">
              <a:buFont typeface="+mj-lt"/>
              <a:buAutoNum type="arabicPeriod"/>
            </a:pPr>
            <a:r>
              <a:rPr lang="da-DK" u="none" baseline="0" dirty="0"/>
              <a:t>Grupperne skal nu enkeltvis forholde sig til, hvordan det er at være i hver af de fire matrix-felter og drøfte:</a:t>
            </a:r>
          </a:p>
          <a:p>
            <a:pPr marL="685800" lvl="1" indent="-228600">
              <a:buFont typeface="Arial" panose="020B0604020202020204" pitchFamily="34" charset="0"/>
              <a:buChar char="•"/>
            </a:pPr>
            <a:r>
              <a:rPr lang="da-DK" u="none" baseline="0" dirty="0"/>
              <a:t>Eksempler: Har du eller andre befundet sig i feltet?</a:t>
            </a:r>
          </a:p>
          <a:p>
            <a:pPr marL="685800" lvl="1" indent="-228600">
              <a:buFont typeface="Arial" panose="020B0604020202020204" pitchFamily="34" charset="0"/>
              <a:buChar char="•"/>
            </a:pPr>
            <a:r>
              <a:rPr lang="da-DK" u="none" baseline="0" dirty="0"/>
              <a:t>Hvad skal der til før vi bevæger os ind i de enkelte felter? (se hjælpespørgsmål på </a:t>
            </a:r>
            <a:r>
              <a:rPr lang="da-DK" u="none" baseline="0" dirty="0" err="1"/>
              <a:t>slidet</a:t>
            </a:r>
            <a:r>
              <a:rPr lang="da-DK" u="none" baseline="0" dirty="0"/>
              <a:t>)</a:t>
            </a:r>
          </a:p>
          <a:p>
            <a:pPr marL="685800" lvl="1" indent="-228600">
              <a:buFont typeface="Arial" panose="020B0604020202020204" pitchFamily="34" charset="0"/>
              <a:buChar char="•"/>
            </a:pPr>
            <a:r>
              <a:rPr lang="da-DK" u="none" baseline="0" dirty="0"/>
              <a:t>Hvilke væsentlige punkter skal vi samlet drøfte for at skabe den positive forandring?</a:t>
            </a:r>
          </a:p>
          <a:p>
            <a:pPr marL="228600" lvl="0" indent="-228600">
              <a:buFont typeface="+mj-lt"/>
              <a:buAutoNum type="arabicPeriod"/>
            </a:pPr>
            <a:r>
              <a:rPr lang="da-DK" u="none" baseline="0" dirty="0"/>
              <a:t>Saml op på de mest centrale punkter til drøftelse i fællesskab</a:t>
            </a:r>
          </a:p>
          <a:p>
            <a:pPr marL="0" lvl="0" indent="0">
              <a:buFont typeface="+mj-lt"/>
              <a:buNone/>
            </a:pPr>
            <a:endParaRPr lang="da-DK" u="none" baseline="0" dirty="0"/>
          </a:p>
          <a:p>
            <a:pPr marL="0" lvl="0" indent="0">
              <a:buFont typeface="+mj-lt"/>
              <a:buNone/>
            </a:pPr>
            <a:r>
              <a:rPr lang="da-DK" u="none" baseline="0" dirty="0"/>
              <a:t>Øvelsen tager ca. 15-20 minutter.</a:t>
            </a:r>
          </a:p>
          <a:p>
            <a:endParaRPr lang="da-DK" u="none" dirty="0"/>
          </a:p>
        </p:txBody>
      </p:sp>
      <p:sp>
        <p:nvSpPr>
          <p:cNvPr id="4" name="Pladsholder til diasnummer 3"/>
          <p:cNvSpPr>
            <a:spLocks noGrp="1"/>
          </p:cNvSpPr>
          <p:nvPr>
            <p:ph type="sldNum" sz="quarter" idx="10"/>
          </p:nvPr>
        </p:nvSpPr>
        <p:spPr/>
        <p:txBody>
          <a:bodyPr/>
          <a:lstStyle/>
          <a:p>
            <a:fld id="{108D62E2-A1A3-41EB-9EDE-D3612776E86C}" type="slidenum">
              <a:rPr lang="da-DK" smtClean="0"/>
              <a:t>9</a:t>
            </a:fld>
            <a:endParaRPr lang="da-DK"/>
          </a:p>
        </p:txBody>
      </p:sp>
    </p:spTree>
    <p:extLst>
      <p:ext uri="{BB962C8B-B14F-4D97-AF65-F5344CB8AC3E}">
        <p14:creationId xmlns:p14="http://schemas.microsoft.com/office/powerpoint/2010/main" val="394555399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Forside">
    <p:spTree>
      <p:nvGrpSpPr>
        <p:cNvPr id="1" name=""/>
        <p:cNvGrpSpPr/>
        <p:nvPr/>
      </p:nvGrpSpPr>
      <p:grpSpPr>
        <a:xfrm>
          <a:off x="0" y="0"/>
          <a:ext cx="0" cy="0"/>
          <a:chOff x="0" y="0"/>
          <a:chExt cx="0" cy="0"/>
        </a:xfrm>
      </p:grpSpPr>
      <p:pic>
        <p:nvPicPr>
          <p:cNvPr id="12" name="Billed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el 1"/>
          <p:cNvSpPr>
            <a:spLocks noGrp="1"/>
          </p:cNvSpPr>
          <p:nvPr>
            <p:ph type="ctrTitle"/>
          </p:nvPr>
        </p:nvSpPr>
        <p:spPr>
          <a:xfrm>
            <a:off x="755576" y="692695"/>
            <a:ext cx="4968000" cy="1728000"/>
          </a:xfrm>
        </p:spPr>
        <p:txBody>
          <a:bodyPr/>
          <a:lstStyle>
            <a:lvl1pPr algn="l">
              <a:defRPr sz="4000" b="1">
                <a:solidFill>
                  <a:schemeClr val="bg1"/>
                </a:solidFill>
              </a:defRPr>
            </a:lvl1pPr>
          </a:lstStyle>
          <a:p>
            <a:r>
              <a:rPr lang="da-DK" dirty="0"/>
              <a:t>Klik for at redigere i master</a:t>
            </a:r>
          </a:p>
        </p:txBody>
      </p:sp>
      <p:sp>
        <p:nvSpPr>
          <p:cNvPr id="3" name="Undertitel 2"/>
          <p:cNvSpPr>
            <a:spLocks noGrp="1"/>
          </p:cNvSpPr>
          <p:nvPr>
            <p:ph type="subTitle" idx="1"/>
          </p:nvPr>
        </p:nvSpPr>
        <p:spPr>
          <a:xfrm>
            <a:off x="755576" y="2564904"/>
            <a:ext cx="4608000" cy="864000"/>
          </a:xfrm>
        </p:spPr>
        <p:txBody>
          <a:bodyPr anchor="t" anchorCtr="0">
            <a:normAutofit/>
          </a:bodyPr>
          <a:lstStyle>
            <a:lvl1pPr marL="0" indent="0" algn="l">
              <a:buNone/>
              <a:defRPr sz="16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dirty="0"/>
              <a:t>Klik for at redigere i master</a:t>
            </a:r>
          </a:p>
        </p:txBody>
      </p:sp>
      <p:sp>
        <p:nvSpPr>
          <p:cNvPr id="4" name="Pladsholder til dato 3"/>
          <p:cNvSpPr>
            <a:spLocks noGrp="1"/>
          </p:cNvSpPr>
          <p:nvPr>
            <p:ph type="dt" sz="half" idx="10"/>
          </p:nvPr>
        </p:nvSpPr>
        <p:spPr/>
        <p:txBody>
          <a:bodyPr/>
          <a:lstStyle/>
          <a:p>
            <a:fld id="{6C7F1D4F-F4AF-4098-8155-51465A9F98EF}" type="datetime1">
              <a:rPr lang="da-DK" smtClean="0"/>
              <a:t>21-03-2024</a:t>
            </a:fld>
            <a:endParaRPr lang="da-DK"/>
          </a:p>
        </p:txBody>
      </p:sp>
      <p:sp>
        <p:nvSpPr>
          <p:cNvPr id="5" name="Pladsholder til sidefod 4"/>
          <p:cNvSpPr>
            <a:spLocks noGrp="1"/>
          </p:cNvSpPr>
          <p:nvPr>
            <p:ph type="ftr" sz="quarter" idx="11"/>
          </p:nvPr>
        </p:nvSpPr>
        <p:spPr/>
        <p:txBody>
          <a:bodyPr/>
          <a:lstStyle/>
          <a:p>
            <a:r>
              <a:rPr lang="da-DK"/>
              <a:t>Læs mere på www.cabiweb.dk/fasttrack</a:t>
            </a:r>
            <a:endParaRPr lang="da-DK" dirty="0"/>
          </a:p>
        </p:txBody>
      </p:sp>
      <p:sp>
        <p:nvSpPr>
          <p:cNvPr id="6" name="Pladsholder til diasnummer 5"/>
          <p:cNvSpPr>
            <a:spLocks noGrp="1"/>
          </p:cNvSpPr>
          <p:nvPr>
            <p:ph type="sldNum" sz="quarter" idx="12"/>
          </p:nvPr>
        </p:nvSpPr>
        <p:spPr/>
        <p:txBody>
          <a:bodyPr/>
          <a:lstStyle/>
          <a:p>
            <a:fld id="{08AD6F10-5078-4E15-9561-E27AF305028F}" type="slidenum">
              <a:rPr lang="da-DK" smtClean="0"/>
              <a:t>‹nr.›</a:t>
            </a:fld>
            <a:endParaRPr lang="da-DK"/>
          </a:p>
        </p:txBody>
      </p:sp>
      <p:pic>
        <p:nvPicPr>
          <p:cNvPr id="8" name="Billed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123781" y="2439270"/>
            <a:ext cx="1869851" cy="4322889"/>
          </a:xfrm>
          <a:prstGeom prst="rect">
            <a:avLst/>
          </a:prstGeom>
        </p:spPr>
      </p:pic>
      <p:pic>
        <p:nvPicPr>
          <p:cNvPr id="9" name="Billede 8"/>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308304" y="1916832"/>
            <a:ext cx="1627417" cy="4835246"/>
          </a:xfrm>
          <a:prstGeom prst="rect">
            <a:avLst/>
          </a:prstGeom>
        </p:spPr>
      </p:pic>
    </p:spTree>
    <p:extLst>
      <p:ext uri="{BB962C8B-B14F-4D97-AF65-F5344CB8AC3E}">
        <p14:creationId xmlns:p14="http://schemas.microsoft.com/office/powerpoint/2010/main" val="26529748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i master</a:t>
            </a:r>
          </a:p>
        </p:txBody>
      </p:sp>
      <p:sp>
        <p:nvSpPr>
          <p:cNvPr id="3" name="Pladsholder til dato 2"/>
          <p:cNvSpPr>
            <a:spLocks noGrp="1"/>
          </p:cNvSpPr>
          <p:nvPr>
            <p:ph type="dt" sz="half" idx="10"/>
          </p:nvPr>
        </p:nvSpPr>
        <p:spPr/>
        <p:txBody>
          <a:bodyPr/>
          <a:lstStyle/>
          <a:p>
            <a:fld id="{B71FD528-1A60-4BA5-A6A3-F5C57746ED5A}" type="datetimeFigureOut">
              <a:rPr lang="da-DK" smtClean="0"/>
              <a:t>21-03-2024</a:t>
            </a:fld>
            <a:endParaRPr lang="da-DK"/>
          </a:p>
        </p:txBody>
      </p:sp>
      <p:sp>
        <p:nvSpPr>
          <p:cNvPr id="4" name="Pladsholder til sidefod 3"/>
          <p:cNvSpPr>
            <a:spLocks noGrp="1"/>
          </p:cNvSpPr>
          <p:nvPr>
            <p:ph type="ftr" sz="quarter" idx="11"/>
          </p:nvPr>
        </p:nvSpPr>
        <p:spPr/>
        <p:txBody>
          <a:bodyPr/>
          <a:lstStyle/>
          <a:p>
            <a:endParaRPr lang="da-DK"/>
          </a:p>
        </p:txBody>
      </p:sp>
      <p:sp>
        <p:nvSpPr>
          <p:cNvPr id="5" name="Pladsholder til diasnummer 4"/>
          <p:cNvSpPr>
            <a:spLocks noGrp="1"/>
          </p:cNvSpPr>
          <p:nvPr>
            <p:ph type="sldNum" sz="quarter" idx="12"/>
          </p:nvPr>
        </p:nvSpPr>
        <p:spPr/>
        <p:txBody>
          <a:bodyPr/>
          <a:lstStyle/>
          <a:p>
            <a:fld id="{908E3502-F1C9-4002-AD5E-7991F7CB0572}" type="slidenum">
              <a:rPr lang="da-DK" smtClean="0"/>
              <a:t>‹nr.›</a:t>
            </a:fld>
            <a:endParaRPr lang="da-DK"/>
          </a:p>
        </p:txBody>
      </p:sp>
    </p:spTree>
    <p:extLst>
      <p:ext uri="{BB962C8B-B14F-4D97-AF65-F5344CB8AC3E}">
        <p14:creationId xmlns:p14="http://schemas.microsoft.com/office/powerpoint/2010/main" val="33821248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fld id="{B71FD528-1A60-4BA5-A6A3-F5C57746ED5A}" type="datetimeFigureOut">
              <a:rPr lang="da-DK" smtClean="0"/>
              <a:t>21-03-2024</a:t>
            </a:fld>
            <a:endParaRPr lang="da-DK"/>
          </a:p>
        </p:txBody>
      </p:sp>
      <p:sp>
        <p:nvSpPr>
          <p:cNvPr id="3" name="Pladsholder til sidefod 2"/>
          <p:cNvSpPr>
            <a:spLocks noGrp="1"/>
          </p:cNvSpPr>
          <p:nvPr>
            <p:ph type="ftr" sz="quarter" idx="11"/>
          </p:nvPr>
        </p:nvSpPr>
        <p:spPr/>
        <p:txBody>
          <a:bodyPr/>
          <a:lstStyle/>
          <a:p>
            <a:endParaRPr lang="da-DK"/>
          </a:p>
        </p:txBody>
      </p:sp>
      <p:sp>
        <p:nvSpPr>
          <p:cNvPr id="4" name="Pladsholder til diasnummer 3"/>
          <p:cNvSpPr>
            <a:spLocks noGrp="1"/>
          </p:cNvSpPr>
          <p:nvPr>
            <p:ph type="sldNum" sz="quarter" idx="12"/>
          </p:nvPr>
        </p:nvSpPr>
        <p:spPr/>
        <p:txBody>
          <a:bodyPr/>
          <a:lstStyle/>
          <a:p>
            <a:fld id="{908E3502-F1C9-4002-AD5E-7991F7CB0572}" type="slidenum">
              <a:rPr lang="da-DK" smtClean="0"/>
              <a:t>‹nr.›</a:t>
            </a:fld>
            <a:endParaRPr lang="da-DK"/>
          </a:p>
        </p:txBody>
      </p:sp>
    </p:spTree>
    <p:extLst>
      <p:ext uri="{BB962C8B-B14F-4D97-AF65-F5344CB8AC3E}">
        <p14:creationId xmlns:p14="http://schemas.microsoft.com/office/powerpoint/2010/main" val="6173759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a-DK"/>
              <a:t>Klik for at redigere i master</a:t>
            </a:r>
          </a:p>
        </p:txBody>
      </p:sp>
      <p:sp>
        <p:nvSpPr>
          <p:cNvPr id="3" name="Pladsholder til ind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4" name="Pladsholder til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a:t>Klik for at redigere i master</a:t>
            </a:r>
          </a:p>
        </p:txBody>
      </p:sp>
      <p:sp>
        <p:nvSpPr>
          <p:cNvPr id="5" name="Pladsholder til dato 4"/>
          <p:cNvSpPr>
            <a:spLocks noGrp="1"/>
          </p:cNvSpPr>
          <p:nvPr>
            <p:ph type="dt" sz="half" idx="10"/>
          </p:nvPr>
        </p:nvSpPr>
        <p:spPr/>
        <p:txBody>
          <a:bodyPr/>
          <a:lstStyle/>
          <a:p>
            <a:fld id="{B71FD528-1A60-4BA5-A6A3-F5C57746ED5A}" type="datetimeFigureOut">
              <a:rPr lang="da-DK" smtClean="0"/>
              <a:t>21-03-2024</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908E3502-F1C9-4002-AD5E-7991F7CB0572}" type="slidenum">
              <a:rPr lang="da-DK" smtClean="0"/>
              <a:t>‹nr.›</a:t>
            </a:fld>
            <a:endParaRPr lang="da-DK"/>
          </a:p>
        </p:txBody>
      </p:sp>
    </p:spTree>
    <p:extLst>
      <p:ext uri="{BB962C8B-B14F-4D97-AF65-F5344CB8AC3E}">
        <p14:creationId xmlns:p14="http://schemas.microsoft.com/office/powerpoint/2010/main" val="29764693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a-DK"/>
              <a:t>Klik for at redigere i master</a:t>
            </a:r>
          </a:p>
        </p:txBody>
      </p:sp>
      <p:sp>
        <p:nvSpPr>
          <p:cNvPr id="3" name="Pladsholder til bille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a:t>Klik for at redigere i master</a:t>
            </a:r>
          </a:p>
        </p:txBody>
      </p:sp>
      <p:sp>
        <p:nvSpPr>
          <p:cNvPr id="5" name="Pladsholder til dato 4"/>
          <p:cNvSpPr>
            <a:spLocks noGrp="1"/>
          </p:cNvSpPr>
          <p:nvPr>
            <p:ph type="dt" sz="half" idx="10"/>
          </p:nvPr>
        </p:nvSpPr>
        <p:spPr/>
        <p:txBody>
          <a:bodyPr/>
          <a:lstStyle/>
          <a:p>
            <a:fld id="{B71FD528-1A60-4BA5-A6A3-F5C57746ED5A}" type="datetimeFigureOut">
              <a:rPr lang="da-DK" smtClean="0"/>
              <a:t>21-03-2024</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908E3502-F1C9-4002-AD5E-7991F7CB0572}" type="slidenum">
              <a:rPr lang="da-DK" smtClean="0"/>
              <a:t>‹nr.›</a:t>
            </a:fld>
            <a:endParaRPr lang="da-DK"/>
          </a:p>
        </p:txBody>
      </p:sp>
    </p:spTree>
    <p:extLst>
      <p:ext uri="{BB962C8B-B14F-4D97-AF65-F5344CB8AC3E}">
        <p14:creationId xmlns:p14="http://schemas.microsoft.com/office/powerpoint/2010/main" val="14461947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i master</a:t>
            </a:r>
          </a:p>
        </p:txBody>
      </p:sp>
      <p:sp>
        <p:nvSpPr>
          <p:cNvPr id="3" name="Pladsholder til lodret titel 2"/>
          <p:cNvSpPr>
            <a:spLocks noGrp="1"/>
          </p:cNvSpPr>
          <p:nvPr>
            <p:ph type="body" orient="vert" idx="1"/>
          </p:nvPr>
        </p:nvSpPr>
        <p:spPr/>
        <p:txBody>
          <a:bodyPr vert="eaVert"/>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p:cNvSpPr>
            <a:spLocks noGrp="1"/>
          </p:cNvSpPr>
          <p:nvPr>
            <p:ph type="dt" sz="half" idx="10"/>
          </p:nvPr>
        </p:nvSpPr>
        <p:spPr/>
        <p:txBody>
          <a:bodyPr/>
          <a:lstStyle/>
          <a:p>
            <a:fld id="{B71FD528-1A60-4BA5-A6A3-F5C57746ED5A}" type="datetimeFigureOut">
              <a:rPr lang="da-DK" smtClean="0"/>
              <a:t>21-03-2024</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908E3502-F1C9-4002-AD5E-7991F7CB0572}" type="slidenum">
              <a:rPr lang="da-DK" smtClean="0"/>
              <a:t>‹nr.›</a:t>
            </a:fld>
            <a:endParaRPr lang="da-DK"/>
          </a:p>
        </p:txBody>
      </p:sp>
    </p:spTree>
    <p:extLst>
      <p:ext uri="{BB962C8B-B14F-4D97-AF65-F5344CB8AC3E}">
        <p14:creationId xmlns:p14="http://schemas.microsoft.com/office/powerpoint/2010/main" val="8252001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6629400" y="274638"/>
            <a:ext cx="2057400" cy="5851525"/>
          </a:xfrm>
        </p:spPr>
        <p:txBody>
          <a:bodyPr vert="eaVert"/>
          <a:lstStyle/>
          <a:p>
            <a:r>
              <a:rPr lang="da-DK"/>
              <a:t>Klik for at redigere i master</a:t>
            </a:r>
          </a:p>
        </p:txBody>
      </p:sp>
      <p:sp>
        <p:nvSpPr>
          <p:cNvPr id="3" name="Pladsholder til lodret titel 2"/>
          <p:cNvSpPr>
            <a:spLocks noGrp="1"/>
          </p:cNvSpPr>
          <p:nvPr>
            <p:ph type="body" orient="vert" idx="1"/>
          </p:nvPr>
        </p:nvSpPr>
        <p:spPr>
          <a:xfrm>
            <a:off x="457200" y="274638"/>
            <a:ext cx="6019800" cy="5851525"/>
          </a:xfrm>
        </p:spPr>
        <p:txBody>
          <a:bodyPr vert="eaVert"/>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p:cNvSpPr>
            <a:spLocks noGrp="1"/>
          </p:cNvSpPr>
          <p:nvPr>
            <p:ph type="dt" sz="half" idx="10"/>
          </p:nvPr>
        </p:nvSpPr>
        <p:spPr/>
        <p:txBody>
          <a:bodyPr/>
          <a:lstStyle/>
          <a:p>
            <a:fld id="{B71FD528-1A60-4BA5-A6A3-F5C57746ED5A}" type="datetimeFigureOut">
              <a:rPr lang="da-DK" smtClean="0"/>
              <a:t>21-03-2024</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908E3502-F1C9-4002-AD5E-7991F7CB0572}" type="slidenum">
              <a:rPr lang="da-DK" smtClean="0"/>
              <a:t>‹nr.›</a:t>
            </a:fld>
            <a:endParaRPr lang="da-DK"/>
          </a:p>
        </p:txBody>
      </p:sp>
    </p:spTree>
    <p:extLst>
      <p:ext uri="{BB962C8B-B14F-4D97-AF65-F5344CB8AC3E}">
        <p14:creationId xmlns:p14="http://schemas.microsoft.com/office/powerpoint/2010/main" val="23143376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eldias">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a-DK"/>
              <a:t>Klik for at redigere i master</a:t>
            </a:r>
          </a:p>
        </p:txBody>
      </p:sp>
      <p:sp>
        <p:nvSpPr>
          <p:cNvPr id="3" name="U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a:t>Klik for at redigere i master</a:t>
            </a:r>
          </a:p>
        </p:txBody>
      </p:sp>
      <p:sp>
        <p:nvSpPr>
          <p:cNvPr id="4" name="Pladsholder til dato 3"/>
          <p:cNvSpPr>
            <a:spLocks noGrp="1"/>
          </p:cNvSpPr>
          <p:nvPr>
            <p:ph type="dt" sz="half" idx="10"/>
          </p:nvPr>
        </p:nvSpPr>
        <p:spPr/>
        <p:txBody>
          <a:bodyPr/>
          <a:lstStyle/>
          <a:p>
            <a:fld id="{B71FD528-1A60-4BA5-A6A3-F5C57746ED5A}" type="datetimeFigureOut">
              <a:rPr lang="da-DK" smtClean="0"/>
              <a:t>21-03-2024</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908E3502-F1C9-4002-AD5E-7991F7CB0572}" type="slidenum">
              <a:rPr lang="da-DK" smtClean="0"/>
              <a:t>‹nr.›</a:t>
            </a:fld>
            <a:endParaRPr lang="da-DK"/>
          </a:p>
        </p:txBody>
      </p:sp>
      <p:sp>
        <p:nvSpPr>
          <p:cNvPr id="7" name="Rektangel 6"/>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Tree>
    <p:extLst>
      <p:ext uri="{BB962C8B-B14F-4D97-AF65-F5344CB8AC3E}">
        <p14:creationId xmlns:p14="http://schemas.microsoft.com/office/powerpoint/2010/main" val="40511128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2_Titeldias">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a-DK"/>
              <a:t>Klik for at redigere i master</a:t>
            </a:r>
          </a:p>
        </p:txBody>
      </p:sp>
      <p:sp>
        <p:nvSpPr>
          <p:cNvPr id="3" name="U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a:t>Klik for at redigere i master</a:t>
            </a:r>
          </a:p>
        </p:txBody>
      </p:sp>
      <p:sp>
        <p:nvSpPr>
          <p:cNvPr id="4" name="Pladsholder til dato 3"/>
          <p:cNvSpPr>
            <a:spLocks noGrp="1"/>
          </p:cNvSpPr>
          <p:nvPr>
            <p:ph type="dt" sz="half" idx="10"/>
          </p:nvPr>
        </p:nvSpPr>
        <p:spPr/>
        <p:txBody>
          <a:bodyPr/>
          <a:lstStyle/>
          <a:p>
            <a:fld id="{B71FD528-1A60-4BA5-A6A3-F5C57746ED5A}" type="datetimeFigureOut">
              <a:rPr lang="da-DK" smtClean="0"/>
              <a:t>21-03-2024</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908E3502-F1C9-4002-AD5E-7991F7CB0572}" type="slidenum">
              <a:rPr lang="da-DK" smtClean="0"/>
              <a:t>‹nr.›</a:t>
            </a:fld>
            <a:endParaRPr lang="da-DK"/>
          </a:p>
        </p:txBody>
      </p:sp>
      <p:pic>
        <p:nvPicPr>
          <p:cNvPr id="11" name="Billed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36944094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1_Titeldias">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a-DK"/>
              <a:t>Klik for at redigere i master</a:t>
            </a:r>
          </a:p>
        </p:txBody>
      </p:sp>
      <p:sp>
        <p:nvSpPr>
          <p:cNvPr id="3" name="U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a:t>Klik for at redigere i master</a:t>
            </a:r>
          </a:p>
        </p:txBody>
      </p:sp>
      <p:sp>
        <p:nvSpPr>
          <p:cNvPr id="4" name="Pladsholder til dato 3"/>
          <p:cNvSpPr>
            <a:spLocks noGrp="1"/>
          </p:cNvSpPr>
          <p:nvPr>
            <p:ph type="dt" sz="half" idx="10"/>
          </p:nvPr>
        </p:nvSpPr>
        <p:spPr/>
        <p:txBody>
          <a:bodyPr/>
          <a:lstStyle/>
          <a:p>
            <a:fld id="{B71FD528-1A60-4BA5-A6A3-F5C57746ED5A}" type="datetimeFigureOut">
              <a:rPr lang="da-DK" smtClean="0"/>
              <a:t>21-03-2024</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908E3502-F1C9-4002-AD5E-7991F7CB0572}" type="slidenum">
              <a:rPr lang="da-DK" smtClean="0"/>
              <a:t>‹nr.›</a:t>
            </a:fld>
            <a:endParaRPr lang="da-DK"/>
          </a:p>
        </p:txBody>
      </p:sp>
    </p:spTree>
    <p:extLst>
      <p:ext uri="{BB962C8B-B14F-4D97-AF65-F5344CB8AC3E}">
        <p14:creationId xmlns:p14="http://schemas.microsoft.com/office/powerpoint/2010/main" val="36688402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i master</a:t>
            </a:r>
          </a:p>
        </p:txBody>
      </p:sp>
      <p:sp>
        <p:nvSpPr>
          <p:cNvPr id="3" name="Pladsholder til indhold 2"/>
          <p:cNvSpPr>
            <a:spLocks noGrp="1"/>
          </p:cNvSpPr>
          <p:nvPr>
            <p:ph idx="1"/>
          </p:nvPr>
        </p:nvSpPr>
        <p:spPr/>
        <p:txBody>
          <a:bodyPr/>
          <a:lstStyle/>
          <a:p>
            <a:pPr lvl="0"/>
            <a:r>
              <a:rPr lang="da-DK" dirty="0"/>
              <a:t>Klik for at redigere i master</a:t>
            </a:r>
          </a:p>
          <a:p>
            <a:pPr lvl="1"/>
            <a:r>
              <a:rPr lang="da-DK" dirty="0"/>
              <a:t>Andet niveau</a:t>
            </a:r>
          </a:p>
          <a:p>
            <a:pPr lvl="2"/>
            <a:r>
              <a:rPr lang="da-DK" dirty="0"/>
              <a:t>Tredje niveau</a:t>
            </a:r>
          </a:p>
          <a:p>
            <a:pPr lvl="3"/>
            <a:r>
              <a:rPr lang="da-DK" dirty="0"/>
              <a:t>Fjerde niveau</a:t>
            </a:r>
          </a:p>
          <a:p>
            <a:pPr lvl="4"/>
            <a:r>
              <a:rPr lang="da-DK" dirty="0"/>
              <a:t>Femte niveau</a:t>
            </a:r>
          </a:p>
        </p:txBody>
      </p:sp>
      <p:sp>
        <p:nvSpPr>
          <p:cNvPr id="4" name="Pladsholder til dato 3"/>
          <p:cNvSpPr>
            <a:spLocks noGrp="1"/>
          </p:cNvSpPr>
          <p:nvPr>
            <p:ph type="dt" sz="half" idx="10"/>
          </p:nvPr>
        </p:nvSpPr>
        <p:spPr/>
        <p:txBody>
          <a:bodyPr/>
          <a:lstStyle/>
          <a:p>
            <a:fld id="{B71FD528-1A60-4BA5-A6A3-F5C57746ED5A}" type="datetimeFigureOut">
              <a:rPr lang="da-DK" smtClean="0"/>
              <a:t>21-03-2024</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908E3502-F1C9-4002-AD5E-7991F7CB0572}" type="slidenum">
              <a:rPr lang="da-DK" smtClean="0"/>
              <a:t>‹nr.›</a:t>
            </a:fld>
            <a:endParaRPr lang="da-DK"/>
          </a:p>
        </p:txBody>
      </p:sp>
    </p:spTree>
    <p:extLst>
      <p:ext uri="{BB962C8B-B14F-4D97-AF65-F5344CB8AC3E}">
        <p14:creationId xmlns:p14="http://schemas.microsoft.com/office/powerpoint/2010/main" val="3406524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1_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i master</a:t>
            </a:r>
          </a:p>
        </p:txBody>
      </p:sp>
      <p:sp>
        <p:nvSpPr>
          <p:cNvPr id="3" name="Pladsholder til indhold 2"/>
          <p:cNvSpPr>
            <a:spLocks noGrp="1"/>
          </p:cNvSpPr>
          <p:nvPr>
            <p:ph idx="1"/>
          </p:nvPr>
        </p:nvSpPr>
        <p:spPr/>
        <p:txBody>
          <a:body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p:cNvSpPr>
            <a:spLocks noGrp="1"/>
          </p:cNvSpPr>
          <p:nvPr>
            <p:ph type="dt" sz="half" idx="10"/>
          </p:nvPr>
        </p:nvSpPr>
        <p:spPr/>
        <p:txBody>
          <a:bodyPr/>
          <a:lstStyle/>
          <a:p>
            <a:fld id="{B71FD528-1A60-4BA5-A6A3-F5C57746ED5A}" type="datetimeFigureOut">
              <a:rPr lang="da-DK" smtClean="0"/>
              <a:t>21-03-2024</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908E3502-F1C9-4002-AD5E-7991F7CB0572}" type="slidenum">
              <a:rPr lang="da-DK" smtClean="0"/>
              <a:t>‹nr.›</a:t>
            </a:fld>
            <a:endParaRPr lang="da-DK"/>
          </a:p>
        </p:txBody>
      </p:sp>
    </p:spTree>
    <p:extLst>
      <p:ext uri="{BB962C8B-B14F-4D97-AF65-F5344CB8AC3E}">
        <p14:creationId xmlns:p14="http://schemas.microsoft.com/office/powerpoint/2010/main" val="40393907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a-DK"/>
              <a:t>Klik for at redigere i master</a:t>
            </a:r>
          </a:p>
        </p:txBody>
      </p:sp>
      <p:sp>
        <p:nvSpPr>
          <p:cNvPr id="3" name="Pladsholder til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a:t>Klik for at redigere i master</a:t>
            </a:r>
          </a:p>
        </p:txBody>
      </p:sp>
      <p:sp>
        <p:nvSpPr>
          <p:cNvPr id="4" name="Pladsholder til dato 3"/>
          <p:cNvSpPr>
            <a:spLocks noGrp="1"/>
          </p:cNvSpPr>
          <p:nvPr>
            <p:ph type="dt" sz="half" idx="10"/>
          </p:nvPr>
        </p:nvSpPr>
        <p:spPr/>
        <p:txBody>
          <a:bodyPr/>
          <a:lstStyle/>
          <a:p>
            <a:fld id="{B71FD528-1A60-4BA5-A6A3-F5C57746ED5A}" type="datetimeFigureOut">
              <a:rPr lang="da-DK" smtClean="0"/>
              <a:t>21-03-2024</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908E3502-F1C9-4002-AD5E-7991F7CB0572}" type="slidenum">
              <a:rPr lang="da-DK" smtClean="0"/>
              <a:t>‹nr.›</a:t>
            </a:fld>
            <a:endParaRPr lang="da-DK"/>
          </a:p>
        </p:txBody>
      </p:sp>
    </p:spTree>
    <p:extLst>
      <p:ext uri="{BB962C8B-B14F-4D97-AF65-F5344CB8AC3E}">
        <p14:creationId xmlns:p14="http://schemas.microsoft.com/office/powerpoint/2010/main" val="6883355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i master</a:t>
            </a:r>
          </a:p>
        </p:txBody>
      </p:sp>
      <p:sp>
        <p:nvSpPr>
          <p:cNvPr id="3" name="Pladsholder til indhol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4" name="Pladsholder til indhol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5" name="Pladsholder til dato 4"/>
          <p:cNvSpPr>
            <a:spLocks noGrp="1"/>
          </p:cNvSpPr>
          <p:nvPr>
            <p:ph type="dt" sz="half" idx="10"/>
          </p:nvPr>
        </p:nvSpPr>
        <p:spPr/>
        <p:txBody>
          <a:bodyPr/>
          <a:lstStyle/>
          <a:p>
            <a:fld id="{B71FD528-1A60-4BA5-A6A3-F5C57746ED5A}" type="datetimeFigureOut">
              <a:rPr lang="da-DK" smtClean="0"/>
              <a:t>21-03-2024</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908E3502-F1C9-4002-AD5E-7991F7CB0572}" type="slidenum">
              <a:rPr lang="da-DK" smtClean="0"/>
              <a:t>‹nr.›</a:t>
            </a:fld>
            <a:endParaRPr lang="da-DK"/>
          </a:p>
        </p:txBody>
      </p:sp>
    </p:spTree>
    <p:extLst>
      <p:ext uri="{BB962C8B-B14F-4D97-AF65-F5344CB8AC3E}">
        <p14:creationId xmlns:p14="http://schemas.microsoft.com/office/powerpoint/2010/main" val="32825944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a-DK"/>
              <a:t>Klik for at redigere i master</a:t>
            </a:r>
          </a:p>
        </p:txBody>
      </p:sp>
      <p:sp>
        <p:nvSpPr>
          <p:cNvPr id="3" name="Pladsholder til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i master</a:t>
            </a:r>
          </a:p>
        </p:txBody>
      </p:sp>
      <p:sp>
        <p:nvSpPr>
          <p:cNvPr id="4" name="Pladsholder til ind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5" name="Pladsholder til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i master</a:t>
            </a:r>
          </a:p>
        </p:txBody>
      </p:sp>
      <p:sp>
        <p:nvSpPr>
          <p:cNvPr id="6" name="Pladsholder til ind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7" name="Pladsholder til dato 6"/>
          <p:cNvSpPr>
            <a:spLocks noGrp="1"/>
          </p:cNvSpPr>
          <p:nvPr>
            <p:ph type="dt" sz="half" idx="10"/>
          </p:nvPr>
        </p:nvSpPr>
        <p:spPr/>
        <p:txBody>
          <a:bodyPr/>
          <a:lstStyle/>
          <a:p>
            <a:fld id="{B71FD528-1A60-4BA5-A6A3-F5C57746ED5A}" type="datetimeFigureOut">
              <a:rPr lang="da-DK" smtClean="0"/>
              <a:t>21-03-2024</a:t>
            </a:fld>
            <a:endParaRPr lang="da-DK"/>
          </a:p>
        </p:txBody>
      </p:sp>
      <p:sp>
        <p:nvSpPr>
          <p:cNvPr id="8" name="Pladsholder til sidefod 7"/>
          <p:cNvSpPr>
            <a:spLocks noGrp="1"/>
          </p:cNvSpPr>
          <p:nvPr>
            <p:ph type="ftr" sz="quarter" idx="11"/>
          </p:nvPr>
        </p:nvSpPr>
        <p:spPr/>
        <p:txBody>
          <a:bodyPr/>
          <a:lstStyle/>
          <a:p>
            <a:endParaRPr lang="da-DK"/>
          </a:p>
        </p:txBody>
      </p:sp>
      <p:sp>
        <p:nvSpPr>
          <p:cNvPr id="9" name="Pladsholder til diasnummer 8"/>
          <p:cNvSpPr>
            <a:spLocks noGrp="1"/>
          </p:cNvSpPr>
          <p:nvPr>
            <p:ph type="sldNum" sz="quarter" idx="12"/>
          </p:nvPr>
        </p:nvSpPr>
        <p:spPr/>
        <p:txBody>
          <a:bodyPr/>
          <a:lstStyle/>
          <a:p>
            <a:fld id="{908E3502-F1C9-4002-AD5E-7991F7CB0572}" type="slidenum">
              <a:rPr lang="da-DK" smtClean="0"/>
              <a:t>‹nr.›</a:t>
            </a:fld>
            <a:endParaRPr lang="da-DK"/>
          </a:p>
        </p:txBody>
      </p:sp>
    </p:spTree>
    <p:extLst>
      <p:ext uri="{BB962C8B-B14F-4D97-AF65-F5344CB8AC3E}">
        <p14:creationId xmlns:p14="http://schemas.microsoft.com/office/powerpoint/2010/main" val="15035692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9" name="Billede 8"/>
          <p:cNvPicPr>
            <a:picLocks noChangeAspect="1"/>
          </p:cNvPicPr>
          <p:nvPr userDrawn="1"/>
        </p:nvPicPr>
        <p:blipFill>
          <a:blip r:embed="rId17"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Pladsholder til titel 1"/>
          <p:cNvSpPr>
            <a:spLocks noGrp="1"/>
          </p:cNvSpPr>
          <p:nvPr>
            <p:ph type="title"/>
          </p:nvPr>
        </p:nvSpPr>
        <p:spPr>
          <a:xfrm>
            <a:off x="827584" y="620688"/>
            <a:ext cx="7859216" cy="648072"/>
          </a:xfrm>
          <a:prstGeom prst="rect">
            <a:avLst/>
          </a:prstGeom>
        </p:spPr>
        <p:txBody>
          <a:bodyPr vert="horz" lIns="91440" tIns="45720" rIns="91440" bIns="45720" rtlCol="0" anchor="ctr">
            <a:normAutofit/>
          </a:bodyPr>
          <a:lstStyle/>
          <a:p>
            <a:r>
              <a:rPr lang="da-DK" dirty="0"/>
              <a:t>Klik for at redigere i master</a:t>
            </a:r>
          </a:p>
        </p:txBody>
      </p:sp>
      <p:sp>
        <p:nvSpPr>
          <p:cNvPr id="3" name="Pladsholder til tekst 2"/>
          <p:cNvSpPr>
            <a:spLocks noGrp="1"/>
          </p:cNvSpPr>
          <p:nvPr>
            <p:ph type="body" idx="1"/>
          </p:nvPr>
        </p:nvSpPr>
        <p:spPr>
          <a:xfrm>
            <a:off x="755576" y="1600200"/>
            <a:ext cx="7632848" cy="4525963"/>
          </a:xfrm>
          <a:prstGeom prst="rect">
            <a:avLst/>
          </a:prstGeom>
        </p:spPr>
        <p:txBody>
          <a:bodyPr vert="horz" lIns="91440" tIns="45720" rIns="91440" bIns="45720" rtlCol="0">
            <a:normAutofit/>
          </a:bodyPr>
          <a:lstStyle/>
          <a:p>
            <a:pPr lvl="0"/>
            <a:r>
              <a:rPr lang="da-DK" dirty="0"/>
              <a:t>Klik for at redigere i master</a:t>
            </a:r>
          </a:p>
          <a:p>
            <a:pPr lvl="1"/>
            <a:r>
              <a:rPr lang="da-DK" dirty="0"/>
              <a:t>Andet niveau</a:t>
            </a:r>
          </a:p>
          <a:p>
            <a:pPr lvl="2"/>
            <a:r>
              <a:rPr lang="da-DK" dirty="0"/>
              <a:t>Tredje niveau</a:t>
            </a:r>
          </a:p>
          <a:p>
            <a:pPr lvl="3"/>
            <a:r>
              <a:rPr lang="da-DK" dirty="0"/>
              <a:t>Fjerde niveau</a:t>
            </a:r>
          </a:p>
          <a:p>
            <a:pPr lvl="4"/>
            <a:r>
              <a:rPr lang="da-DK" dirty="0"/>
              <a:t>Femte niveau</a:t>
            </a:r>
          </a:p>
        </p:txBody>
      </p:sp>
      <p:sp>
        <p:nvSpPr>
          <p:cNvPr id="4" name="Pladsholder til dato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000">
                <a:solidFill>
                  <a:schemeClr val="tx1">
                    <a:tint val="75000"/>
                  </a:schemeClr>
                </a:solidFill>
              </a:defRPr>
            </a:lvl1pPr>
          </a:lstStyle>
          <a:p>
            <a:fld id="{B71FD528-1A60-4BA5-A6A3-F5C57746ED5A}" type="datetimeFigureOut">
              <a:rPr lang="da-DK" smtClean="0"/>
              <a:pPr/>
              <a:t>21-03-2024</a:t>
            </a:fld>
            <a:endParaRPr lang="da-DK" dirty="0"/>
          </a:p>
        </p:txBody>
      </p:sp>
      <p:sp>
        <p:nvSpPr>
          <p:cNvPr id="5" name="Pladsholder til sidefod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000">
                <a:solidFill>
                  <a:schemeClr val="tx1">
                    <a:tint val="75000"/>
                  </a:schemeClr>
                </a:solidFill>
              </a:defRPr>
            </a:lvl1pPr>
          </a:lstStyle>
          <a:p>
            <a:endParaRPr lang="da-DK" dirty="0"/>
          </a:p>
        </p:txBody>
      </p:sp>
      <p:sp>
        <p:nvSpPr>
          <p:cNvPr id="6" name="Pladsholder til dias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908E3502-F1C9-4002-AD5E-7991F7CB0572}" type="slidenum">
              <a:rPr lang="da-DK" smtClean="0"/>
              <a:pPr/>
              <a:t>‹nr.›</a:t>
            </a:fld>
            <a:endParaRPr lang="da-DK" dirty="0"/>
          </a:p>
        </p:txBody>
      </p:sp>
    </p:spTree>
    <p:extLst>
      <p:ext uri="{BB962C8B-B14F-4D97-AF65-F5344CB8AC3E}">
        <p14:creationId xmlns:p14="http://schemas.microsoft.com/office/powerpoint/2010/main" val="3059727688"/>
      </p:ext>
    </p:extLst>
  </p:cSld>
  <p:clrMap bg1="lt1" tx1="dk1" bg2="lt2" tx2="dk2" accent1="accent1" accent2="accent2" accent3="accent3" accent4="accent4" accent5="accent5" accent6="accent6" hlink="hlink" folHlink="folHlink"/>
  <p:sldLayoutIdLst>
    <p:sldLayoutId id="2147483662" r:id="rId1"/>
    <p:sldLayoutId id="2147483649" r:id="rId2"/>
    <p:sldLayoutId id="2147483663" r:id="rId3"/>
    <p:sldLayoutId id="2147483660" r:id="rId4"/>
    <p:sldLayoutId id="2147483650" r:id="rId5"/>
    <p:sldLayoutId id="2147483661" r:id="rId6"/>
    <p:sldLayoutId id="2147483651" r:id="rId7"/>
    <p:sldLayoutId id="2147483652" r:id="rId8"/>
    <p:sldLayoutId id="2147483653" r:id="rId9"/>
    <p:sldLayoutId id="2147483654" r:id="rId10"/>
    <p:sldLayoutId id="2147483655" r:id="rId11"/>
    <p:sldLayoutId id="2147483656" r:id="rId12"/>
    <p:sldLayoutId id="2147483657" r:id="rId13"/>
    <p:sldLayoutId id="2147483658" r:id="rId14"/>
    <p:sldLayoutId id="2147483659" r:id="rId15"/>
  </p:sldLayoutIdLst>
  <p:txStyles>
    <p:titleStyle>
      <a:lvl1pPr algn="l" defTabSz="914400" rtl="0" eaLnBrk="1" latinLnBrk="0" hangingPunct="1">
        <a:spcBef>
          <a:spcPct val="0"/>
        </a:spcBef>
        <a:buNone/>
        <a:defRPr sz="2800" b="1" kern="120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800" kern="1200">
          <a:solidFill>
            <a:schemeClr val="bg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bg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bg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bg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6.png"/><Relationship Id="rId7" Type="http://schemas.openxmlformats.org/officeDocument/2006/relationships/image" Target="../media/image10.png"/><Relationship Id="rId12" Type="http://schemas.openxmlformats.org/officeDocument/2006/relationships/image" Target="../media/image15.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9.png"/><Relationship Id="rId11" Type="http://schemas.openxmlformats.org/officeDocument/2006/relationships/image" Target="../media/image14.png"/><Relationship Id="rId5" Type="http://schemas.openxmlformats.org/officeDocument/2006/relationships/image" Target="../media/image8.png"/><Relationship Id="rId10" Type="http://schemas.openxmlformats.org/officeDocument/2006/relationships/image" Target="../media/image13.png"/><Relationship Id="rId4" Type="http://schemas.openxmlformats.org/officeDocument/2006/relationships/image" Target="../media/image7.png"/><Relationship Id="rId9" Type="http://schemas.openxmlformats.org/officeDocument/2006/relationships/image" Target="../media/image1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7.xml"/><Relationship Id="rId1" Type="http://schemas.openxmlformats.org/officeDocument/2006/relationships/slideLayout" Target="../slideLayouts/slideLayout3.xml"/><Relationship Id="rId5" Type="http://schemas.openxmlformats.org/officeDocument/2006/relationships/image" Target="../media/image20.png"/><Relationship Id="rId4" Type="http://schemas.openxmlformats.org/officeDocument/2006/relationships/image" Target="../media/image19.png"/></Relationships>
</file>

<file path=ppt/slides/_rels/slide8.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8.xml"/><Relationship Id="rId1" Type="http://schemas.openxmlformats.org/officeDocument/2006/relationships/slideLayout" Target="../slideLayouts/slideLayout3.xml"/><Relationship Id="rId4" Type="http://schemas.openxmlformats.org/officeDocument/2006/relationships/image" Target="../media/image22.png"/></Relationships>
</file>

<file path=ppt/slides/_rels/slide9.xml.rels><?xml version="1.0" encoding="UTF-8" standalone="yes"?>
<Relationships xmlns="http://schemas.openxmlformats.org/package/2006/relationships"><Relationship Id="rId8" Type="http://schemas.openxmlformats.org/officeDocument/2006/relationships/image" Target="../media/image23.pn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9.xml"/><Relationship Id="rId1" Type="http://schemas.openxmlformats.org/officeDocument/2006/relationships/slideLayout" Target="../slideLayouts/slideLayout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 Id="rId9" Type="http://schemas.openxmlformats.org/officeDocument/2006/relationships/image" Target="../media/image2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3"/>
          <p:cNvSpPr/>
          <p:nvPr/>
        </p:nvSpPr>
        <p:spPr>
          <a:xfrm>
            <a:off x="349006" y="332656"/>
            <a:ext cx="1058751" cy="307777"/>
          </a:xfrm>
          <a:prstGeom prst="rect">
            <a:avLst/>
          </a:prstGeom>
        </p:spPr>
        <p:txBody>
          <a:bodyPr wrap="none">
            <a:spAutoFit/>
          </a:bodyPr>
          <a:lstStyle/>
          <a:p>
            <a:r>
              <a:rPr lang="da-DK" sz="1400" b="1" dirty="0">
                <a:solidFill>
                  <a:srgbClr val="467F95"/>
                </a:solidFill>
              </a:rPr>
              <a:t>Fakta-slides</a:t>
            </a:r>
          </a:p>
        </p:txBody>
      </p:sp>
      <p:grpSp>
        <p:nvGrpSpPr>
          <p:cNvPr id="3" name="Gruppe 2"/>
          <p:cNvGrpSpPr/>
          <p:nvPr/>
        </p:nvGrpSpPr>
        <p:grpSpPr>
          <a:xfrm>
            <a:off x="3995936" y="836712"/>
            <a:ext cx="3969288" cy="2983185"/>
            <a:chOff x="3995936" y="836712"/>
            <a:chExt cx="3969288" cy="2983185"/>
          </a:xfrm>
        </p:grpSpPr>
        <p:pic>
          <p:nvPicPr>
            <p:cNvPr id="9"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95936" y="836712"/>
              <a:ext cx="1893846" cy="1420384"/>
            </a:xfrm>
            <a:prstGeom prst="rect">
              <a:avLst/>
            </a:prstGeom>
            <a:noFill/>
            <a:ln w="317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086876" y="836712"/>
              <a:ext cx="1878348" cy="1408761"/>
            </a:xfrm>
            <a:prstGeom prst="rect">
              <a:avLst/>
            </a:prstGeom>
            <a:noFill/>
            <a:ln w="317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995936" y="2411135"/>
              <a:ext cx="1878349" cy="1408762"/>
            </a:xfrm>
            <a:prstGeom prst="rect">
              <a:avLst/>
            </a:prstGeom>
            <a:noFill/>
            <a:ln w="317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Picture 2"/>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086876" y="2411135"/>
              <a:ext cx="1878348" cy="1408761"/>
            </a:xfrm>
            <a:prstGeom prst="rect">
              <a:avLst/>
            </a:prstGeom>
            <a:noFill/>
            <a:ln w="317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 name="Picture 2"/>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rot="21339534">
              <a:off x="4998445" y="1706757"/>
              <a:ext cx="1878345" cy="1408759"/>
            </a:xfrm>
            <a:prstGeom prst="rect">
              <a:avLst/>
            </a:prstGeom>
            <a:noFill/>
            <a:ln w="317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grpSp>
      <p:cxnSp>
        <p:nvCxnSpPr>
          <p:cNvPr id="18" name="Lige forbindelse 17"/>
          <p:cNvCxnSpPr/>
          <p:nvPr/>
        </p:nvCxnSpPr>
        <p:spPr>
          <a:xfrm>
            <a:off x="3419872" y="476672"/>
            <a:ext cx="0" cy="6048672"/>
          </a:xfrm>
          <a:prstGeom prst="line">
            <a:avLst/>
          </a:prstGeom>
          <a:ln w="15875">
            <a:solidFill>
              <a:srgbClr val="467F95"/>
            </a:solidFill>
          </a:ln>
        </p:spPr>
        <p:style>
          <a:lnRef idx="1">
            <a:schemeClr val="accent1"/>
          </a:lnRef>
          <a:fillRef idx="0">
            <a:schemeClr val="accent1"/>
          </a:fillRef>
          <a:effectRef idx="0">
            <a:schemeClr val="accent1"/>
          </a:effectRef>
          <a:fontRef idx="minor">
            <a:schemeClr val="tx1"/>
          </a:fontRef>
        </p:style>
      </p:cxnSp>
      <p:sp>
        <p:nvSpPr>
          <p:cNvPr id="21" name="Rektangel 20"/>
          <p:cNvSpPr/>
          <p:nvPr/>
        </p:nvSpPr>
        <p:spPr>
          <a:xfrm>
            <a:off x="3757751" y="332656"/>
            <a:ext cx="1460080" cy="307777"/>
          </a:xfrm>
          <a:prstGeom prst="rect">
            <a:avLst/>
          </a:prstGeom>
        </p:spPr>
        <p:txBody>
          <a:bodyPr wrap="none">
            <a:spAutoFit/>
          </a:bodyPr>
          <a:lstStyle/>
          <a:p>
            <a:r>
              <a:rPr lang="da-DK" sz="1400" b="1" dirty="0">
                <a:solidFill>
                  <a:srgbClr val="467F95"/>
                </a:solidFill>
              </a:rPr>
              <a:t>Dialog og øvelser</a:t>
            </a:r>
          </a:p>
        </p:txBody>
      </p:sp>
      <p:cxnSp>
        <p:nvCxnSpPr>
          <p:cNvPr id="24" name="Lige forbindelse 23"/>
          <p:cNvCxnSpPr/>
          <p:nvPr/>
        </p:nvCxnSpPr>
        <p:spPr>
          <a:xfrm flipH="1">
            <a:off x="3563888" y="4149080"/>
            <a:ext cx="5112568" cy="0"/>
          </a:xfrm>
          <a:prstGeom prst="line">
            <a:avLst/>
          </a:prstGeom>
          <a:ln w="15875">
            <a:solidFill>
              <a:srgbClr val="467F95"/>
            </a:solidFill>
          </a:ln>
        </p:spPr>
        <p:style>
          <a:lnRef idx="1">
            <a:schemeClr val="accent1"/>
          </a:lnRef>
          <a:fillRef idx="0">
            <a:schemeClr val="accent1"/>
          </a:fillRef>
          <a:effectRef idx="0">
            <a:schemeClr val="accent1"/>
          </a:effectRef>
          <a:fontRef idx="minor">
            <a:schemeClr val="tx1"/>
          </a:fontRef>
        </p:style>
      </p:cxnSp>
      <p:sp>
        <p:nvSpPr>
          <p:cNvPr id="26" name="Rektangel 25"/>
          <p:cNvSpPr/>
          <p:nvPr/>
        </p:nvSpPr>
        <p:spPr>
          <a:xfrm>
            <a:off x="3757751" y="4293096"/>
            <a:ext cx="3050772" cy="307777"/>
          </a:xfrm>
          <a:prstGeom prst="rect">
            <a:avLst/>
          </a:prstGeom>
        </p:spPr>
        <p:txBody>
          <a:bodyPr wrap="none">
            <a:spAutoFit/>
          </a:bodyPr>
          <a:lstStyle/>
          <a:p>
            <a:r>
              <a:rPr lang="da-DK" sz="1400" b="1" dirty="0">
                <a:solidFill>
                  <a:srgbClr val="467F95"/>
                </a:solidFill>
              </a:rPr>
              <a:t>Næste skridt og </a:t>
            </a:r>
            <a:r>
              <a:rPr lang="da-DK" sz="1400" b="1" dirty="0" err="1">
                <a:solidFill>
                  <a:srgbClr val="467F95"/>
                </a:solidFill>
              </a:rPr>
              <a:t>lavthængende</a:t>
            </a:r>
            <a:r>
              <a:rPr lang="da-DK" sz="1400" b="1" dirty="0">
                <a:solidFill>
                  <a:srgbClr val="467F95"/>
                </a:solidFill>
              </a:rPr>
              <a:t> frugter</a:t>
            </a:r>
          </a:p>
        </p:txBody>
      </p:sp>
      <p:sp>
        <p:nvSpPr>
          <p:cNvPr id="8" name="Rektangel 7"/>
          <p:cNvSpPr/>
          <p:nvPr/>
        </p:nvSpPr>
        <p:spPr>
          <a:xfrm>
            <a:off x="5861274" y="6356067"/>
            <a:ext cx="2743315" cy="307777"/>
          </a:xfrm>
          <a:prstGeom prst="rect">
            <a:avLst/>
          </a:prstGeom>
        </p:spPr>
        <p:txBody>
          <a:bodyPr wrap="none">
            <a:spAutoFit/>
          </a:bodyPr>
          <a:lstStyle/>
          <a:p>
            <a:r>
              <a:rPr lang="da-DK" sz="1400" i="1" dirty="0">
                <a:solidFill>
                  <a:srgbClr val="467F95"/>
                </a:solidFill>
              </a:rPr>
              <a:t>Pluk slides på de kommende sider…</a:t>
            </a:r>
          </a:p>
        </p:txBody>
      </p:sp>
      <p:pic>
        <p:nvPicPr>
          <p:cNvPr id="22" name="Picture 2"/>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4010191" y="4770151"/>
            <a:ext cx="1865335" cy="13990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3" name="Picture 3"/>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6163277" y="4770151"/>
            <a:ext cx="1865108" cy="1398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5"/>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591738" y="3928679"/>
            <a:ext cx="1923191" cy="14423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5" name="Picture 2"/>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591738" y="2372359"/>
            <a:ext cx="1905911" cy="14294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9" name="Picture 2"/>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600377" y="807557"/>
            <a:ext cx="1897272" cy="1422954"/>
          </a:xfrm>
          <a:prstGeom prst="rect">
            <a:avLst/>
          </a:prstGeom>
          <a:noFill/>
          <a:ln w="317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431127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1916832"/>
            <a:ext cx="7772400" cy="1470025"/>
          </a:xfrm>
        </p:spPr>
        <p:txBody>
          <a:bodyPr>
            <a:noAutofit/>
          </a:bodyPr>
          <a:lstStyle/>
          <a:p>
            <a:pPr algn="ctr"/>
            <a:r>
              <a:rPr lang="da-DK" sz="4800" dirty="0">
                <a:solidFill>
                  <a:srgbClr val="467F95"/>
                </a:solidFill>
              </a:rPr>
              <a:t>Hvad er fravær – og hvad er det ikke?</a:t>
            </a:r>
          </a:p>
        </p:txBody>
      </p:sp>
      <p:sp>
        <p:nvSpPr>
          <p:cNvPr id="5" name="Rektangel 4"/>
          <p:cNvSpPr/>
          <p:nvPr/>
        </p:nvSpPr>
        <p:spPr>
          <a:xfrm>
            <a:off x="5505040" y="404664"/>
            <a:ext cx="3638962" cy="2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b="1" dirty="0">
                <a:solidFill>
                  <a:srgbClr val="467F95"/>
                </a:solidFill>
              </a:rPr>
              <a:t>Øvelse: Et spil om fravær og nærvær</a:t>
            </a:r>
          </a:p>
        </p:txBody>
      </p:sp>
      <p:grpSp>
        <p:nvGrpSpPr>
          <p:cNvPr id="15" name="Gruppe 14"/>
          <p:cNvGrpSpPr/>
          <p:nvPr/>
        </p:nvGrpSpPr>
        <p:grpSpPr>
          <a:xfrm>
            <a:off x="3544374" y="4204638"/>
            <a:ext cx="1960666" cy="1960666"/>
            <a:chOff x="3544374" y="4204638"/>
            <a:chExt cx="1960666" cy="1960666"/>
          </a:xfrm>
        </p:grpSpPr>
        <p:sp>
          <p:nvSpPr>
            <p:cNvPr id="17" name="Ellipse 16"/>
            <p:cNvSpPr/>
            <p:nvPr/>
          </p:nvSpPr>
          <p:spPr>
            <a:xfrm>
              <a:off x="3544374" y="4204638"/>
              <a:ext cx="1960666" cy="1960666"/>
            </a:xfrm>
            <a:prstGeom prst="ellipse">
              <a:avLst/>
            </a:prstGeom>
            <a:noFill/>
            <a:ln w="63500">
              <a:solidFill>
                <a:srgbClr val="467F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b="1"/>
            </a:p>
          </p:txBody>
        </p:sp>
        <p:grpSp>
          <p:nvGrpSpPr>
            <p:cNvPr id="13" name="Gruppe 12"/>
            <p:cNvGrpSpPr/>
            <p:nvPr/>
          </p:nvGrpSpPr>
          <p:grpSpPr>
            <a:xfrm>
              <a:off x="4044297" y="4698917"/>
              <a:ext cx="960820" cy="972108"/>
              <a:chOff x="3995936" y="4653136"/>
              <a:chExt cx="960820" cy="972108"/>
            </a:xfrm>
          </p:grpSpPr>
          <p:sp>
            <p:nvSpPr>
              <p:cNvPr id="6" name="Afrundet rektangel 5"/>
              <p:cNvSpPr/>
              <p:nvPr/>
            </p:nvSpPr>
            <p:spPr>
              <a:xfrm>
                <a:off x="3995936" y="4653136"/>
                <a:ext cx="432048" cy="64807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37" name="Afrundet rektangel 36"/>
              <p:cNvSpPr/>
              <p:nvPr/>
            </p:nvSpPr>
            <p:spPr>
              <a:xfrm>
                <a:off x="4524708" y="4977172"/>
                <a:ext cx="432048" cy="64807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grpSp>
        <p:sp>
          <p:nvSpPr>
            <p:cNvPr id="14" name="Rektangel 13"/>
            <p:cNvSpPr/>
            <p:nvPr/>
          </p:nvSpPr>
          <p:spPr>
            <a:xfrm>
              <a:off x="4036115" y="4698917"/>
              <a:ext cx="440230" cy="646331"/>
            </a:xfrm>
            <a:prstGeom prst="rect">
              <a:avLst/>
            </a:prstGeom>
          </p:spPr>
          <p:txBody>
            <a:bodyPr wrap="square">
              <a:spAutoFit/>
            </a:bodyPr>
            <a:lstStyle/>
            <a:p>
              <a:pPr lvl="0" algn="ctr"/>
              <a:r>
                <a:rPr lang="da-DK" sz="3600" dirty="0">
                  <a:solidFill>
                    <a:srgbClr val="467F95"/>
                  </a:solidFill>
                </a:rPr>
                <a:t>?</a:t>
              </a:r>
              <a:endParaRPr lang="da-DK" dirty="0"/>
            </a:p>
          </p:txBody>
        </p:sp>
        <p:sp>
          <p:nvSpPr>
            <p:cNvPr id="40" name="Rektangel 39"/>
            <p:cNvSpPr/>
            <p:nvPr/>
          </p:nvSpPr>
          <p:spPr>
            <a:xfrm>
              <a:off x="4585274" y="5037382"/>
              <a:ext cx="440230" cy="646331"/>
            </a:xfrm>
            <a:prstGeom prst="rect">
              <a:avLst/>
            </a:prstGeom>
          </p:spPr>
          <p:txBody>
            <a:bodyPr wrap="square">
              <a:spAutoFit/>
            </a:bodyPr>
            <a:lstStyle/>
            <a:p>
              <a:pPr lvl="0" algn="ctr"/>
              <a:r>
                <a:rPr lang="da-DK" sz="3600" dirty="0">
                  <a:solidFill>
                    <a:srgbClr val="467F95"/>
                  </a:solidFill>
                </a:rPr>
                <a:t>?</a:t>
              </a:r>
              <a:endParaRPr lang="da-DK" dirty="0"/>
            </a:p>
          </p:txBody>
        </p:sp>
      </p:grpSp>
    </p:spTree>
    <p:extLst>
      <p:ext uri="{BB962C8B-B14F-4D97-AF65-F5344CB8AC3E}">
        <p14:creationId xmlns:p14="http://schemas.microsoft.com/office/powerpoint/2010/main" val="31611517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1916832"/>
            <a:ext cx="7772400" cy="1470025"/>
          </a:xfrm>
        </p:spPr>
        <p:txBody>
          <a:bodyPr>
            <a:noAutofit/>
          </a:bodyPr>
          <a:lstStyle/>
          <a:p>
            <a:pPr algn="ctr"/>
            <a:r>
              <a:rPr lang="da-DK" sz="4800" dirty="0">
                <a:solidFill>
                  <a:srgbClr val="467F95"/>
                </a:solidFill>
              </a:rPr>
              <a:t>Identificér de næste skridt</a:t>
            </a:r>
          </a:p>
        </p:txBody>
      </p:sp>
      <p:sp>
        <p:nvSpPr>
          <p:cNvPr id="5" name="Rektangel 4"/>
          <p:cNvSpPr/>
          <p:nvPr/>
        </p:nvSpPr>
        <p:spPr>
          <a:xfrm>
            <a:off x="7884368" y="404664"/>
            <a:ext cx="1259633" cy="2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a-DK" b="1" dirty="0">
                <a:solidFill>
                  <a:srgbClr val="467F95"/>
                </a:solidFill>
              </a:rPr>
              <a:t>Sæt mål</a:t>
            </a:r>
          </a:p>
        </p:txBody>
      </p:sp>
      <p:grpSp>
        <p:nvGrpSpPr>
          <p:cNvPr id="4" name="Gruppe 3"/>
          <p:cNvGrpSpPr/>
          <p:nvPr/>
        </p:nvGrpSpPr>
        <p:grpSpPr>
          <a:xfrm>
            <a:off x="3544374" y="4204638"/>
            <a:ext cx="1960666" cy="1960666"/>
            <a:chOff x="3544374" y="4204638"/>
            <a:chExt cx="1960666" cy="1960666"/>
          </a:xfrm>
        </p:grpSpPr>
        <p:sp>
          <p:nvSpPr>
            <p:cNvPr id="17" name="Ellipse 16"/>
            <p:cNvSpPr/>
            <p:nvPr/>
          </p:nvSpPr>
          <p:spPr>
            <a:xfrm>
              <a:off x="3544374" y="4204638"/>
              <a:ext cx="1960666" cy="1960666"/>
            </a:xfrm>
            <a:prstGeom prst="ellipse">
              <a:avLst/>
            </a:prstGeom>
            <a:noFill/>
            <a:ln w="63500">
              <a:solidFill>
                <a:srgbClr val="467F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b="1"/>
            </a:p>
          </p:txBody>
        </p:sp>
        <p:pic>
          <p:nvPicPr>
            <p:cNvPr id="3" name="Billed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47462" y="4398843"/>
              <a:ext cx="954489" cy="1572256"/>
            </a:xfrm>
            <a:prstGeom prst="rect">
              <a:avLst/>
            </a:prstGeom>
          </p:spPr>
        </p:pic>
      </p:grpSp>
    </p:spTree>
    <p:extLst>
      <p:ext uri="{BB962C8B-B14F-4D97-AF65-F5344CB8AC3E}">
        <p14:creationId xmlns:p14="http://schemas.microsoft.com/office/powerpoint/2010/main" val="31758249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1916832"/>
            <a:ext cx="7772400" cy="1470025"/>
          </a:xfrm>
        </p:spPr>
        <p:txBody>
          <a:bodyPr>
            <a:noAutofit/>
          </a:bodyPr>
          <a:lstStyle/>
          <a:p>
            <a:pPr algn="ctr"/>
            <a:r>
              <a:rPr lang="da-DK" sz="4800" dirty="0">
                <a:solidFill>
                  <a:srgbClr val="467F95"/>
                </a:solidFill>
              </a:rPr>
              <a:t>Lav en liste: </a:t>
            </a:r>
            <a:br>
              <a:rPr lang="da-DK" sz="4800" dirty="0">
                <a:solidFill>
                  <a:srgbClr val="467F95"/>
                </a:solidFill>
              </a:rPr>
            </a:br>
            <a:r>
              <a:rPr lang="da-DK" sz="4800" dirty="0">
                <a:solidFill>
                  <a:srgbClr val="467F95"/>
                </a:solidFill>
              </a:rPr>
              <a:t>Hvilke skuffeopgaver </a:t>
            </a:r>
            <a:br>
              <a:rPr lang="da-DK" sz="4800" dirty="0">
                <a:solidFill>
                  <a:srgbClr val="467F95"/>
                </a:solidFill>
              </a:rPr>
            </a:br>
            <a:r>
              <a:rPr lang="da-DK" sz="4800" dirty="0">
                <a:solidFill>
                  <a:srgbClr val="467F95"/>
                </a:solidFill>
              </a:rPr>
              <a:t>har vi liggende?</a:t>
            </a:r>
          </a:p>
        </p:txBody>
      </p:sp>
      <p:sp>
        <p:nvSpPr>
          <p:cNvPr id="5" name="Rektangel 4"/>
          <p:cNvSpPr/>
          <p:nvPr/>
        </p:nvSpPr>
        <p:spPr>
          <a:xfrm>
            <a:off x="7812360" y="404664"/>
            <a:ext cx="1331641" cy="2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a-DK" b="1" dirty="0">
                <a:solidFill>
                  <a:srgbClr val="467F95"/>
                </a:solidFill>
              </a:rPr>
              <a:t>Lav en liste</a:t>
            </a:r>
          </a:p>
        </p:txBody>
      </p:sp>
      <p:sp>
        <p:nvSpPr>
          <p:cNvPr id="17" name="Ellipse 16"/>
          <p:cNvSpPr/>
          <p:nvPr/>
        </p:nvSpPr>
        <p:spPr>
          <a:xfrm>
            <a:off x="3544374" y="4204638"/>
            <a:ext cx="1960666" cy="1960666"/>
          </a:xfrm>
          <a:prstGeom prst="ellipse">
            <a:avLst/>
          </a:prstGeom>
          <a:noFill/>
          <a:ln w="63500">
            <a:solidFill>
              <a:srgbClr val="467F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b="1"/>
          </a:p>
        </p:txBody>
      </p:sp>
      <p:pic>
        <p:nvPicPr>
          <p:cNvPr id="6" name="Billed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80236" y="4640500"/>
            <a:ext cx="1088941" cy="1088941"/>
          </a:xfrm>
          <a:prstGeom prst="rect">
            <a:avLst/>
          </a:prstGeom>
        </p:spPr>
      </p:pic>
    </p:spTree>
    <p:extLst>
      <p:ext uri="{BB962C8B-B14F-4D97-AF65-F5344CB8AC3E}">
        <p14:creationId xmlns:p14="http://schemas.microsoft.com/office/powerpoint/2010/main" val="41507523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755576" y="692695"/>
            <a:ext cx="7488832" cy="1728000"/>
          </a:xfrm>
        </p:spPr>
        <p:txBody>
          <a:bodyPr>
            <a:noAutofit/>
          </a:bodyPr>
          <a:lstStyle/>
          <a:p>
            <a:r>
              <a:rPr lang="da-DK" sz="5400" b="0" dirty="0"/>
              <a:t>Lad os forebygge fravær!</a:t>
            </a:r>
          </a:p>
        </p:txBody>
      </p:sp>
      <p:sp>
        <p:nvSpPr>
          <p:cNvPr id="3" name="Undertitel 2"/>
          <p:cNvSpPr>
            <a:spLocks noGrp="1"/>
          </p:cNvSpPr>
          <p:nvPr>
            <p:ph type="subTitle" idx="1"/>
          </p:nvPr>
        </p:nvSpPr>
        <p:spPr>
          <a:xfrm>
            <a:off x="755576" y="2060848"/>
            <a:ext cx="6336704" cy="864000"/>
          </a:xfrm>
        </p:spPr>
        <p:txBody>
          <a:bodyPr>
            <a:noAutofit/>
          </a:bodyPr>
          <a:lstStyle/>
          <a:p>
            <a:r>
              <a:rPr lang="da-DK" sz="2800" dirty="0"/>
              <a:t>Fakta, dialog og øvelser til at tage et </a:t>
            </a:r>
            <a:br>
              <a:rPr lang="da-DK" sz="2800" dirty="0"/>
            </a:br>
            <a:r>
              <a:rPr lang="da-DK" sz="2800" dirty="0"/>
              <a:t>fælles ansvar for god trivsel og lavt </a:t>
            </a:r>
            <a:br>
              <a:rPr lang="da-DK" sz="2800" dirty="0"/>
            </a:br>
            <a:r>
              <a:rPr lang="da-DK" sz="2800" dirty="0"/>
              <a:t>fravær </a:t>
            </a:r>
            <a:r>
              <a:rPr lang="da-DK" sz="2800"/>
              <a:t>på arbejdspladsen</a:t>
            </a:r>
            <a:r>
              <a:rPr lang="da-DK" sz="2800" dirty="0"/>
              <a:t>. </a:t>
            </a:r>
          </a:p>
        </p:txBody>
      </p:sp>
      <p:sp>
        <p:nvSpPr>
          <p:cNvPr id="6" name="Undertitel 2"/>
          <p:cNvSpPr txBox="1">
            <a:spLocks/>
          </p:cNvSpPr>
          <p:nvPr/>
        </p:nvSpPr>
        <p:spPr>
          <a:xfrm>
            <a:off x="755576" y="4725144"/>
            <a:ext cx="8136904" cy="864000"/>
          </a:xfrm>
          <a:prstGeom prst="rect">
            <a:avLst/>
          </a:prstGeom>
        </p:spPr>
        <p:txBody>
          <a:bodyPr vert="horz" lIns="91440" tIns="45720" rIns="91440" bIns="45720" rtlCol="0" anchor="t" anchorCtr="0">
            <a:noAutofit/>
          </a:bodyPr>
          <a:lstStyle>
            <a:lvl1pPr marL="0" indent="0" algn="l" defTabSz="914400" rtl="0" eaLnBrk="1" latinLnBrk="0" hangingPunct="1">
              <a:spcBef>
                <a:spcPct val="20000"/>
              </a:spcBef>
              <a:buFont typeface="Arial" panose="020B0604020202020204" pitchFamily="34" charset="0"/>
              <a:buNone/>
              <a:defRPr sz="1600" kern="1200">
                <a:solidFill>
                  <a:schemeClr val="bg1"/>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18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18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r>
              <a:rPr lang="da-DK" dirty="0"/>
              <a:t>[Udfyld evt. navn, tid, sted]</a:t>
            </a:r>
          </a:p>
          <a:p>
            <a:r>
              <a:rPr lang="da-DK" dirty="0"/>
              <a:t>[Indsæt fx din virksomheds logo]</a:t>
            </a:r>
          </a:p>
        </p:txBody>
      </p:sp>
    </p:spTree>
    <p:extLst>
      <p:ext uri="{BB962C8B-B14F-4D97-AF65-F5344CB8AC3E}">
        <p14:creationId xmlns:p14="http://schemas.microsoft.com/office/powerpoint/2010/main" val="19128575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ktangel 8"/>
          <p:cNvSpPr/>
          <p:nvPr/>
        </p:nvSpPr>
        <p:spPr>
          <a:xfrm>
            <a:off x="0" y="0"/>
            <a:ext cx="9144000" cy="6858000"/>
          </a:xfrm>
          <a:prstGeom prst="rect">
            <a:avLst/>
          </a:prstGeom>
          <a:gradFill flip="none" rotWithShape="1">
            <a:gsLst>
              <a:gs pos="0">
                <a:srgbClr val="82A9AE"/>
              </a:gs>
              <a:gs pos="50000">
                <a:schemeClr val="bg1"/>
              </a:gs>
              <a:gs pos="100000">
                <a:schemeClr val="bg1"/>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pic>
        <p:nvPicPr>
          <p:cNvPr id="6" name="Billed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9512" y="476672"/>
            <a:ext cx="8760976" cy="5628298"/>
          </a:xfrm>
          <a:prstGeom prst="rect">
            <a:avLst/>
          </a:prstGeom>
        </p:spPr>
      </p:pic>
    </p:spTree>
    <p:extLst>
      <p:ext uri="{BB962C8B-B14F-4D97-AF65-F5344CB8AC3E}">
        <p14:creationId xmlns:p14="http://schemas.microsoft.com/office/powerpoint/2010/main" val="695466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Fakta: Sygefraværet her på arbejdspladsen</a:t>
            </a:r>
          </a:p>
        </p:txBody>
      </p:sp>
      <p:graphicFrame>
        <p:nvGraphicFramePr>
          <p:cNvPr id="5" name="Pladsholder til indhold 4"/>
          <p:cNvGraphicFramePr>
            <a:graphicFrameLocks noGrp="1"/>
          </p:cNvGraphicFramePr>
          <p:nvPr>
            <p:ph idx="1"/>
            <p:extLst>
              <p:ext uri="{D42A27DB-BD31-4B8C-83A1-F6EECF244321}">
                <p14:modId xmlns:p14="http://schemas.microsoft.com/office/powerpoint/2010/main" val="3421855280"/>
              </p:ext>
            </p:extLst>
          </p:nvPr>
        </p:nvGraphicFramePr>
        <p:xfrm>
          <a:off x="755576" y="2060848"/>
          <a:ext cx="7632700" cy="348925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0728067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a-DK" sz="2400" dirty="0"/>
              <a:t>Vi sætter spot på at forebygge sygefraværet for at…</a:t>
            </a:r>
          </a:p>
        </p:txBody>
      </p:sp>
      <p:sp>
        <p:nvSpPr>
          <p:cNvPr id="3" name="Pladsholder til indhold 2"/>
          <p:cNvSpPr>
            <a:spLocks noGrp="1"/>
          </p:cNvSpPr>
          <p:nvPr>
            <p:ph idx="1"/>
          </p:nvPr>
        </p:nvSpPr>
        <p:spPr/>
        <p:txBody>
          <a:bodyPr>
            <a:normAutofit/>
          </a:bodyPr>
          <a:lstStyle/>
          <a:p>
            <a:pPr marL="0" indent="0">
              <a:buNone/>
            </a:pPr>
            <a:r>
              <a:rPr lang="da-DK" sz="2000" i="1" dirty="0"/>
              <a:t>[find inspiration i disse udsagn og tilføj dine egne]</a:t>
            </a:r>
            <a:br>
              <a:rPr lang="da-DK" sz="2000" i="1" dirty="0"/>
            </a:br>
            <a:endParaRPr lang="da-DK" sz="2000" i="1" dirty="0"/>
          </a:p>
          <a:p>
            <a:pPr>
              <a:spcAft>
                <a:spcPts val="1200"/>
              </a:spcAft>
            </a:pPr>
            <a:r>
              <a:rPr lang="da-DK" sz="2400" dirty="0"/>
              <a:t>Sikre kvaliteten og fagligheden gennem mere fremmøde</a:t>
            </a:r>
          </a:p>
          <a:p>
            <a:pPr>
              <a:spcAft>
                <a:spcPts val="1200"/>
              </a:spcAft>
            </a:pPr>
            <a:r>
              <a:rPr lang="da-DK" sz="2400" dirty="0"/>
              <a:t>Til gavn for fællesskabet</a:t>
            </a:r>
          </a:p>
          <a:p>
            <a:pPr>
              <a:spcAft>
                <a:spcPts val="1200"/>
              </a:spcAft>
            </a:pPr>
            <a:r>
              <a:rPr lang="da-DK" sz="2400" dirty="0"/>
              <a:t>Spare omkostninger – menneskelige og økonomiske</a:t>
            </a:r>
          </a:p>
          <a:p>
            <a:pPr>
              <a:spcAft>
                <a:spcPts val="1200"/>
              </a:spcAft>
            </a:pPr>
            <a:r>
              <a:rPr lang="da-DK" sz="2400" dirty="0"/>
              <a:t>Skabe mere arbejdsglæde på arbejdspladsen</a:t>
            </a:r>
          </a:p>
          <a:p>
            <a:pPr>
              <a:spcAft>
                <a:spcPts val="1200"/>
              </a:spcAft>
            </a:pPr>
            <a:endParaRPr lang="da-DK" sz="2400" dirty="0"/>
          </a:p>
          <a:p>
            <a:pPr marL="0" indent="0">
              <a:buNone/>
            </a:pPr>
            <a:endParaRPr lang="da-DK" dirty="0"/>
          </a:p>
        </p:txBody>
      </p:sp>
    </p:spTree>
    <p:extLst>
      <p:ext uri="{BB962C8B-B14F-4D97-AF65-F5344CB8AC3E}">
        <p14:creationId xmlns:p14="http://schemas.microsoft.com/office/powerpoint/2010/main" val="32155410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ktangel 5"/>
          <p:cNvSpPr/>
          <p:nvPr/>
        </p:nvSpPr>
        <p:spPr>
          <a:xfrm>
            <a:off x="6876256" y="404664"/>
            <a:ext cx="2267744" cy="2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a-DK" b="1" dirty="0">
                <a:solidFill>
                  <a:srgbClr val="467F95"/>
                </a:solidFill>
              </a:rPr>
              <a:t>Øvelse: Brainstorm</a:t>
            </a:r>
          </a:p>
        </p:txBody>
      </p:sp>
      <p:sp>
        <p:nvSpPr>
          <p:cNvPr id="5" name="Titel 4"/>
          <p:cNvSpPr>
            <a:spLocks noGrp="1"/>
          </p:cNvSpPr>
          <p:nvPr>
            <p:ph type="ctrTitle"/>
          </p:nvPr>
        </p:nvSpPr>
        <p:spPr/>
        <p:txBody>
          <a:bodyPr>
            <a:noAutofit/>
          </a:bodyPr>
          <a:lstStyle/>
          <a:p>
            <a:pPr algn="ctr"/>
            <a:r>
              <a:rPr lang="da-DK" sz="4800" dirty="0">
                <a:solidFill>
                  <a:srgbClr val="467F95"/>
                </a:solidFill>
              </a:rPr>
              <a:t>Hvad er god trivsel på arbejdspladsen </a:t>
            </a:r>
            <a:br>
              <a:rPr lang="da-DK" sz="4800" dirty="0">
                <a:solidFill>
                  <a:srgbClr val="467F95"/>
                </a:solidFill>
              </a:rPr>
            </a:br>
            <a:r>
              <a:rPr lang="da-DK" sz="4800" dirty="0">
                <a:solidFill>
                  <a:srgbClr val="467F95"/>
                </a:solidFill>
              </a:rPr>
              <a:t>for dig?</a:t>
            </a:r>
            <a:br>
              <a:rPr lang="da-DK" sz="4800" dirty="0">
                <a:solidFill>
                  <a:srgbClr val="467F95"/>
                </a:solidFill>
              </a:rPr>
            </a:br>
            <a:endParaRPr lang="da-DK" sz="4800" dirty="0">
              <a:solidFill>
                <a:srgbClr val="467F95"/>
              </a:solidFill>
            </a:endParaRPr>
          </a:p>
        </p:txBody>
      </p:sp>
      <p:grpSp>
        <p:nvGrpSpPr>
          <p:cNvPr id="30" name="Gruppe 29"/>
          <p:cNvGrpSpPr/>
          <p:nvPr/>
        </p:nvGrpSpPr>
        <p:grpSpPr>
          <a:xfrm>
            <a:off x="3491880" y="4146244"/>
            <a:ext cx="1960666" cy="1960666"/>
            <a:chOff x="3658826" y="3933056"/>
            <a:chExt cx="1960666" cy="1960666"/>
          </a:xfrm>
        </p:grpSpPr>
        <p:sp>
          <p:nvSpPr>
            <p:cNvPr id="18" name="Ellipse 17"/>
            <p:cNvSpPr/>
            <p:nvPr/>
          </p:nvSpPr>
          <p:spPr>
            <a:xfrm>
              <a:off x="3658826" y="3933056"/>
              <a:ext cx="1960666" cy="1960666"/>
            </a:xfrm>
            <a:prstGeom prst="ellipse">
              <a:avLst/>
            </a:prstGeom>
            <a:noFill/>
            <a:ln w="63500">
              <a:solidFill>
                <a:srgbClr val="467F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grpSp>
          <p:nvGrpSpPr>
            <p:cNvPr id="29" name="Gruppe 28"/>
            <p:cNvGrpSpPr/>
            <p:nvPr/>
          </p:nvGrpSpPr>
          <p:grpSpPr>
            <a:xfrm>
              <a:off x="4126046" y="4350939"/>
              <a:ext cx="1053377" cy="1075562"/>
              <a:chOff x="4126046" y="4350939"/>
              <a:chExt cx="1053377" cy="1075562"/>
            </a:xfrm>
          </p:grpSpPr>
          <p:pic>
            <p:nvPicPr>
              <p:cNvPr id="2" name="Billed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26046" y="4350939"/>
                <a:ext cx="513112" cy="513112"/>
              </a:xfrm>
              <a:prstGeom prst="rect">
                <a:avLst/>
              </a:prstGeom>
            </p:spPr>
          </p:pic>
          <p:pic>
            <p:nvPicPr>
              <p:cNvPr id="24" name="Billede 2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66311" y="4350939"/>
                <a:ext cx="513112" cy="513112"/>
              </a:xfrm>
              <a:prstGeom prst="rect">
                <a:avLst/>
              </a:prstGeom>
            </p:spPr>
          </p:pic>
          <p:pic>
            <p:nvPicPr>
              <p:cNvPr id="27" name="Billede 2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26046" y="4913389"/>
                <a:ext cx="513112" cy="513112"/>
              </a:xfrm>
              <a:prstGeom prst="rect">
                <a:avLst/>
              </a:prstGeom>
            </p:spPr>
          </p:pic>
          <p:pic>
            <p:nvPicPr>
              <p:cNvPr id="28" name="Billede 2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66311" y="4913389"/>
                <a:ext cx="513112" cy="513112"/>
              </a:xfrm>
              <a:prstGeom prst="rect">
                <a:avLst/>
              </a:prstGeom>
            </p:spPr>
          </p:pic>
        </p:grpSp>
      </p:grpSp>
    </p:spTree>
    <p:extLst>
      <p:ext uri="{BB962C8B-B14F-4D97-AF65-F5344CB8AC3E}">
        <p14:creationId xmlns:p14="http://schemas.microsoft.com/office/powerpoint/2010/main" val="14100872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1916832"/>
            <a:ext cx="7772400" cy="1470025"/>
          </a:xfrm>
        </p:spPr>
        <p:txBody>
          <a:bodyPr>
            <a:noAutofit/>
          </a:bodyPr>
          <a:lstStyle/>
          <a:p>
            <a:pPr algn="ctr"/>
            <a:r>
              <a:rPr lang="da-DK" sz="4800" dirty="0">
                <a:solidFill>
                  <a:srgbClr val="467F95"/>
                </a:solidFill>
              </a:rPr>
              <a:t>Tre fælles værdier</a:t>
            </a:r>
            <a:br>
              <a:rPr lang="da-DK" sz="4800" dirty="0">
                <a:solidFill>
                  <a:srgbClr val="467F95"/>
                </a:solidFill>
              </a:rPr>
            </a:br>
            <a:endParaRPr lang="da-DK" sz="4800" dirty="0">
              <a:solidFill>
                <a:srgbClr val="467F95"/>
              </a:solidFill>
            </a:endParaRPr>
          </a:p>
        </p:txBody>
      </p:sp>
      <p:sp>
        <p:nvSpPr>
          <p:cNvPr id="5" name="Rektangel 4"/>
          <p:cNvSpPr/>
          <p:nvPr/>
        </p:nvSpPr>
        <p:spPr>
          <a:xfrm>
            <a:off x="6372200" y="404664"/>
            <a:ext cx="2771801" cy="2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b="1" dirty="0">
                <a:solidFill>
                  <a:srgbClr val="467F95"/>
                </a:solidFill>
              </a:rPr>
              <a:t>Øvelse: Fælles fundament</a:t>
            </a:r>
          </a:p>
        </p:txBody>
      </p:sp>
      <p:grpSp>
        <p:nvGrpSpPr>
          <p:cNvPr id="38" name="Gruppe 37"/>
          <p:cNvGrpSpPr/>
          <p:nvPr/>
        </p:nvGrpSpPr>
        <p:grpSpPr>
          <a:xfrm>
            <a:off x="1240118" y="3538323"/>
            <a:ext cx="6552728" cy="1960666"/>
            <a:chOff x="251520" y="404664"/>
            <a:chExt cx="6552728" cy="1960666"/>
          </a:xfrm>
        </p:grpSpPr>
        <p:grpSp>
          <p:nvGrpSpPr>
            <p:cNvPr id="19" name="Gruppe 18"/>
            <p:cNvGrpSpPr/>
            <p:nvPr/>
          </p:nvGrpSpPr>
          <p:grpSpPr>
            <a:xfrm>
              <a:off x="251520" y="404664"/>
              <a:ext cx="1960666" cy="1960666"/>
              <a:chOff x="456851" y="4049929"/>
              <a:chExt cx="1960666" cy="1960666"/>
            </a:xfrm>
          </p:grpSpPr>
          <p:pic>
            <p:nvPicPr>
              <p:cNvPr id="6" name="Billed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9592" y="4492670"/>
                <a:ext cx="1075184" cy="1075184"/>
              </a:xfrm>
              <a:prstGeom prst="rect">
                <a:avLst/>
              </a:prstGeom>
            </p:spPr>
          </p:pic>
          <p:sp>
            <p:nvSpPr>
              <p:cNvPr id="15" name="Ellipse 14"/>
              <p:cNvSpPr/>
              <p:nvPr/>
            </p:nvSpPr>
            <p:spPr>
              <a:xfrm>
                <a:off x="456851" y="4049929"/>
                <a:ext cx="1960666" cy="1960666"/>
              </a:xfrm>
              <a:prstGeom prst="ellipse">
                <a:avLst/>
              </a:prstGeom>
              <a:noFill/>
              <a:ln w="63500">
                <a:solidFill>
                  <a:srgbClr val="467F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grpSp>
        <p:grpSp>
          <p:nvGrpSpPr>
            <p:cNvPr id="37" name="Gruppe 36"/>
            <p:cNvGrpSpPr/>
            <p:nvPr/>
          </p:nvGrpSpPr>
          <p:grpSpPr>
            <a:xfrm>
              <a:off x="2555776" y="404664"/>
              <a:ext cx="1960666" cy="1960666"/>
              <a:chOff x="2555776" y="404664"/>
              <a:chExt cx="1960666" cy="1960666"/>
            </a:xfrm>
          </p:grpSpPr>
          <p:sp>
            <p:nvSpPr>
              <p:cNvPr id="22" name="Ellipse 21"/>
              <p:cNvSpPr/>
              <p:nvPr/>
            </p:nvSpPr>
            <p:spPr>
              <a:xfrm>
                <a:off x="2555776" y="404664"/>
                <a:ext cx="1960666" cy="1960666"/>
              </a:xfrm>
              <a:prstGeom prst="ellipse">
                <a:avLst/>
              </a:prstGeom>
              <a:noFill/>
              <a:ln w="63500">
                <a:solidFill>
                  <a:srgbClr val="467F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grpSp>
            <p:nvGrpSpPr>
              <p:cNvPr id="27" name="Gruppe 26"/>
              <p:cNvGrpSpPr/>
              <p:nvPr/>
            </p:nvGrpSpPr>
            <p:grpSpPr>
              <a:xfrm>
                <a:off x="2731696" y="1035024"/>
                <a:ext cx="1624280" cy="776674"/>
                <a:chOff x="2731696" y="958295"/>
                <a:chExt cx="1784746" cy="853403"/>
              </a:xfrm>
            </p:grpSpPr>
            <p:pic>
              <p:nvPicPr>
                <p:cNvPr id="21" name="Billede 2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731696" y="958295"/>
                  <a:ext cx="853403" cy="853403"/>
                </a:xfrm>
                <a:prstGeom prst="rect">
                  <a:avLst/>
                </a:prstGeom>
              </p:spPr>
            </p:pic>
            <p:pic>
              <p:nvPicPr>
                <p:cNvPr id="26" name="Billede 2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663039" y="958295"/>
                  <a:ext cx="853403" cy="853403"/>
                </a:xfrm>
                <a:prstGeom prst="rect">
                  <a:avLst/>
                </a:prstGeom>
              </p:spPr>
            </p:pic>
          </p:grpSp>
        </p:grpSp>
        <p:grpSp>
          <p:nvGrpSpPr>
            <p:cNvPr id="36" name="Gruppe 35"/>
            <p:cNvGrpSpPr/>
            <p:nvPr/>
          </p:nvGrpSpPr>
          <p:grpSpPr>
            <a:xfrm>
              <a:off x="4843582" y="404664"/>
              <a:ext cx="1960666" cy="1960666"/>
              <a:chOff x="4843582" y="404664"/>
              <a:chExt cx="1960666" cy="1960666"/>
            </a:xfrm>
          </p:grpSpPr>
          <p:sp>
            <p:nvSpPr>
              <p:cNvPr id="25" name="Ellipse 24"/>
              <p:cNvSpPr/>
              <p:nvPr/>
            </p:nvSpPr>
            <p:spPr>
              <a:xfrm>
                <a:off x="4843582" y="404664"/>
                <a:ext cx="1960666" cy="1960666"/>
              </a:xfrm>
              <a:prstGeom prst="ellipse">
                <a:avLst/>
              </a:prstGeom>
              <a:noFill/>
              <a:ln w="63500">
                <a:solidFill>
                  <a:srgbClr val="467F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grpSp>
            <p:nvGrpSpPr>
              <p:cNvPr id="34" name="Gruppe 33"/>
              <p:cNvGrpSpPr/>
              <p:nvPr/>
            </p:nvGrpSpPr>
            <p:grpSpPr>
              <a:xfrm>
                <a:off x="5168788" y="646687"/>
                <a:ext cx="1275420" cy="1275902"/>
                <a:chOff x="4976309" y="646687"/>
                <a:chExt cx="1624280" cy="1624894"/>
              </a:xfrm>
            </p:grpSpPr>
            <p:grpSp>
              <p:nvGrpSpPr>
                <p:cNvPr id="28" name="Gruppe 27"/>
                <p:cNvGrpSpPr/>
                <p:nvPr/>
              </p:nvGrpSpPr>
              <p:grpSpPr>
                <a:xfrm>
                  <a:off x="4976309" y="646687"/>
                  <a:ext cx="1624280" cy="776674"/>
                  <a:chOff x="2731696" y="958295"/>
                  <a:chExt cx="1784746" cy="853403"/>
                </a:xfrm>
              </p:grpSpPr>
              <p:pic>
                <p:nvPicPr>
                  <p:cNvPr id="29" name="Billede 2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731696" y="958295"/>
                    <a:ext cx="853403" cy="853403"/>
                  </a:xfrm>
                  <a:prstGeom prst="rect">
                    <a:avLst/>
                  </a:prstGeom>
                </p:spPr>
              </p:pic>
              <p:pic>
                <p:nvPicPr>
                  <p:cNvPr id="30" name="Billede 2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663039" y="958295"/>
                    <a:ext cx="853403" cy="853403"/>
                  </a:xfrm>
                  <a:prstGeom prst="rect">
                    <a:avLst/>
                  </a:prstGeom>
                </p:spPr>
              </p:pic>
            </p:grpSp>
            <p:grpSp>
              <p:nvGrpSpPr>
                <p:cNvPr id="31" name="Gruppe 30"/>
                <p:cNvGrpSpPr/>
                <p:nvPr/>
              </p:nvGrpSpPr>
              <p:grpSpPr>
                <a:xfrm>
                  <a:off x="4976309" y="1494907"/>
                  <a:ext cx="1624280" cy="776674"/>
                  <a:chOff x="2731696" y="958295"/>
                  <a:chExt cx="1784746" cy="853403"/>
                </a:xfrm>
              </p:grpSpPr>
              <p:pic>
                <p:nvPicPr>
                  <p:cNvPr id="32" name="Billede 3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731696" y="958295"/>
                    <a:ext cx="853403" cy="853403"/>
                  </a:xfrm>
                  <a:prstGeom prst="rect">
                    <a:avLst/>
                  </a:prstGeom>
                </p:spPr>
              </p:pic>
              <p:pic>
                <p:nvPicPr>
                  <p:cNvPr id="33" name="Billede 3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663039" y="958295"/>
                    <a:ext cx="853403" cy="853403"/>
                  </a:xfrm>
                  <a:prstGeom prst="rect">
                    <a:avLst/>
                  </a:prstGeom>
                </p:spPr>
              </p:pic>
            </p:grpSp>
          </p:grpSp>
        </p:grpSp>
      </p:grpSp>
      <p:sp>
        <p:nvSpPr>
          <p:cNvPr id="39" name="Højrepil 38"/>
          <p:cNvSpPr/>
          <p:nvPr/>
        </p:nvSpPr>
        <p:spPr>
          <a:xfrm>
            <a:off x="3184334" y="4390207"/>
            <a:ext cx="343590" cy="361110"/>
          </a:xfrm>
          <a:prstGeom prst="rightArrow">
            <a:avLst/>
          </a:prstGeom>
          <a:solidFill>
            <a:srgbClr val="467F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40" name="Højrepil 39"/>
          <p:cNvSpPr/>
          <p:nvPr/>
        </p:nvSpPr>
        <p:spPr>
          <a:xfrm>
            <a:off x="5488590" y="4390207"/>
            <a:ext cx="343590" cy="361110"/>
          </a:xfrm>
          <a:prstGeom prst="rightArrow">
            <a:avLst/>
          </a:prstGeom>
          <a:solidFill>
            <a:srgbClr val="467F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Tree>
    <p:extLst>
      <p:ext uri="{BB962C8B-B14F-4D97-AF65-F5344CB8AC3E}">
        <p14:creationId xmlns:p14="http://schemas.microsoft.com/office/powerpoint/2010/main" val="37961389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1916832"/>
            <a:ext cx="7772400" cy="1470025"/>
          </a:xfrm>
        </p:spPr>
        <p:txBody>
          <a:bodyPr>
            <a:noAutofit/>
          </a:bodyPr>
          <a:lstStyle/>
          <a:p>
            <a:pPr algn="ctr"/>
            <a:r>
              <a:rPr lang="da-DK" sz="4800" dirty="0">
                <a:solidFill>
                  <a:srgbClr val="467F95"/>
                </a:solidFill>
              </a:rPr>
              <a:t>Stop   Mere   Nyt</a:t>
            </a:r>
          </a:p>
        </p:txBody>
      </p:sp>
      <p:sp>
        <p:nvSpPr>
          <p:cNvPr id="5" name="Rektangel 4"/>
          <p:cNvSpPr/>
          <p:nvPr/>
        </p:nvSpPr>
        <p:spPr>
          <a:xfrm>
            <a:off x="6372200" y="404664"/>
            <a:ext cx="2771801" cy="2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b="1" dirty="0">
                <a:solidFill>
                  <a:srgbClr val="467F95"/>
                </a:solidFill>
              </a:rPr>
              <a:t>Øvelse: Stop – mere - nyt</a:t>
            </a:r>
          </a:p>
        </p:txBody>
      </p:sp>
      <p:pic>
        <p:nvPicPr>
          <p:cNvPr id="4" name="Billed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90780" y="4085276"/>
            <a:ext cx="867854" cy="867854"/>
          </a:xfrm>
          <a:prstGeom prst="rect">
            <a:avLst/>
          </a:prstGeom>
        </p:spPr>
      </p:pic>
      <p:grpSp>
        <p:nvGrpSpPr>
          <p:cNvPr id="12" name="Gruppe 11"/>
          <p:cNvGrpSpPr/>
          <p:nvPr/>
        </p:nvGrpSpPr>
        <p:grpSpPr>
          <a:xfrm>
            <a:off x="1240118" y="3538323"/>
            <a:ext cx="6552728" cy="1960666"/>
            <a:chOff x="1240118" y="3538323"/>
            <a:chExt cx="6552728" cy="1960666"/>
          </a:xfrm>
        </p:grpSpPr>
        <p:sp>
          <p:nvSpPr>
            <p:cNvPr id="58" name="Ellipse 57"/>
            <p:cNvSpPr/>
            <p:nvPr/>
          </p:nvSpPr>
          <p:spPr>
            <a:xfrm>
              <a:off x="3544374" y="3538323"/>
              <a:ext cx="1960666" cy="1960666"/>
            </a:xfrm>
            <a:prstGeom prst="ellipse">
              <a:avLst/>
            </a:prstGeom>
            <a:noFill/>
            <a:ln w="63500">
              <a:solidFill>
                <a:srgbClr val="467F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b="1"/>
            </a:p>
          </p:txBody>
        </p:sp>
        <p:grpSp>
          <p:nvGrpSpPr>
            <p:cNvPr id="9" name="Gruppe 8"/>
            <p:cNvGrpSpPr/>
            <p:nvPr/>
          </p:nvGrpSpPr>
          <p:grpSpPr>
            <a:xfrm>
              <a:off x="1240118" y="3538323"/>
              <a:ext cx="1960666" cy="1960666"/>
              <a:chOff x="1240118" y="3538323"/>
              <a:chExt cx="1960666" cy="1960666"/>
            </a:xfrm>
          </p:grpSpPr>
          <p:sp>
            <p:nvSpPr>
              <p:cNvPr id="63" name="Ellipse 62"/>
              <p:cNvSpPr/>
              <p:nvPr/>
            </p:nvSpPr>
            <p:spPr>
              <a:xfrm>
                <a:off x="1240118" y="3538323"/>
                <a:ext cx="1960666" cy="1960666"/>
              </a:xfrm>
              <a:prstGeom prst="ellipse">
                <a:avLst/>
              </a:prstGeom>
              <a:noFill/>
              <a:ln w="63500">
                <a:solidFill>
                  <a:srgbClr val="467F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pic>
            <p:nvPicPr>
              <p:cNvPr id="3" name="Billede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2300" y="4038869"/>
                <a:ext cx="1036301" cy="1036301"/>
              </a:xfrm>
              <a:prstGeom prst="rect">
                <a:avLst/>
              </a:prstGeom>
            </p:spPr>
          </p:pic>
        </p:grpSp>
        <p:grpSp>
          <p:nvGrpSpPr>
            <p:cNvPr id="11" name="Gruppe 10"/>
            <p:cNvGrpSpPr/>
            <p:nvPr/>
          </p:nvGrpSpPr>
          <p:grpSpPr>
            <a:xfrm>
              <a:off x="5832180" y="3538323"/>
              <a:ext cx="1960666" cy="1960666"/>
              <a:chOff x="5832180" y="3538323"/>
              <a:chExt cx="1960666" cy="1960666"/>
            </a:xfrm>
          </p:grpSpPr>
          <p:sp>
            <p:nvSpPr>
              <p:cNvPr id="50" name="Ellipse 49"/>
              <p:cNvSpPr/>
              <p:nvPr/>
            </p:nvSpPr>
            <p:spPr>
              <a:xfrm>
                <a:off x="5832180" y="3538323"/>
                <a:ext cx="1960666" cy="1960666"/>
              </a:xfrm>
              <a:prstGeom prst="ellipse">
                <a:avLst/>
              </a:prstGeom>
              <a:noFill/>
              <a:ln w="63500">
                <a:solidFill>
                  <a:srgbClr val="467F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grpSp>
            <p:nvGrpSpPr>
              <p:cNvPr id="10" name="Gruppe 9"/>
              <p:cNvGrpSpPr/>
              <p:nvPr/>
            </p:nvGrpSpPr>
            <p:grpSpPr>
              <a:xfrm>
                <a:off x="6164441" y="3908947"/>
                <a:ext cx="1296144" cy="1296144"/>
                <a:chOff x="6164441" y="3908947"/>
                <a:chExt cx="1296144" cy="1296144"/>
              </a:xfrm>
            </p:grpSpPr>
            <p:sp>
              <p:nvSpPr>
                <p:cNvPr id="7" name="24-takket stjerne 6"/>
                <p:cNvSpPr/>
                <p:nvPr/>
              </p:nvSpPr>
              <p:spPr>
                <a:xfrm>
                  <a:off x="6164441" y="3908947"/>
                  <a:ext cx="1296144" cy="1296144"/>
                </a:xfrm>
                <a:prstGeom prst="star24">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8" name="Rektangel 7"/>
                <p:cNvSpPr/>
                <p:nvPr/>
              </p:nvSpPr>
              <p:spPr>
                <a:xfrm>
                  <a:off x="6533430" y="4372353"/>
                  <a:ext cx="570990" cy="369332"/>
                </a:xfrm>
                <a:prstGeom prst="rect">
                  <a:avLst/>
                </a:prstGeom>
              </p:spPr>
              <p:txBody>
                <a:bodyPr wrap="none">
                  <a:spAutoFit/>
                </a:bodyPr>
                <a:lstStyle/>
                <a:p>
                  <a:r>
                    <a:rPr lang="da-DK" b="1" dirty="0">
                      <a:solidFill>
                        <a:srgbClr val="82A9AE"/>
                      </a:solidFill>
                    </a:rPr>
                    <a:t>NYT</a:t>
                  </a:r>
                </a:p>
              </p:txBody>
            </p:sp>
          </p:grpSp>
        </p:grpSp>
      </p:grpSp>
    </p:spTree>
    <p:extLst>
      <p:ext uri="{BB962C8B-B14F-4D97-AF65-F5344CB8AC3E}">
        <p14:creationId xmlns:p14="http://schemas.microsoft.com/office/powerpoint/2010/main" val="23734363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ktangel 4"/>
          <p:cNvSpPr/>
          <p:nvPr/>
        </p:nvSpPr>
        <p:spPr>
          <a:xfrm>
            <a:off x="4418102" y="404664"/>
            <a:ext cx="4725900" cy="2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b="1" dirty="0">
                <a:solidFill>
                  <a:srgbClr val="467F95"/>
                </a:solidFill>
              </a:rPr>
              <a:t>Øvelse: Hvad tænker vi om fravær og nærvær?</a:t>
            </a:r>
          </a:p>
        </p:txBody>
      </p:sp>
      <p:grpSp>
        <p:nvGrpSpPr>
          <p:cNvPr id="24" name="Gruppe 23"/>
          <p:cNvGrpSpPr/>
          <p:nvPr/>
        </p:nvGrpSpPr>
        <p:grpSpPr>
          <a:xfrm>
            <a:off x="1469173" y="1080445"/>
            <a:ext cx="5897857" cy="5020833"/>
            <a:chOff x="1524000" y="831776"/>
            <a:chExt cx="6096000" cy="5189512"/>
          </a:xfrm>
        </p:grpSpPr>
        <p:graphicFrame>
          <p:nvGraphicFramePr>
            <p:cNvPr id="15" name="Diagram 14"/>
            <p:cNvGraphicFramePr/>
            <p:nvPr>
              <p:extLst>
                <p:ext uri="{D42A27DB-BD31-4B8C-83A1-F6EECF244321}">
                  <p14:modId xmlns:p14="http://schemas.microsoft.com/office/powerpoint/2010/main" val="938784646"/>
                </p:ext>
              </p:extLst>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6" name="Billede 15"/>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281331" y="5517232"/>
              <a:ext cx="504056" cy="504056"/>
            </a:xfrm>
            <a:prstGeom prst="rect">
              <a:avLst/>
            </a:prstGeom>
          </p:spPr>
        </p:pic>
        <p:pic>
          <p:nvPicPr>
            <p:cNvPr id="17" name="Billede 16"/>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4281331" y="831776"/>
              <a:ext cx="504056" cy="504056"/>
            </a:xfrm>
            <a:prstGeom prst="rect">
              <a:avLst/>
            </a:prstGeom>
          </p:spPr>
        </p:pic>
        <p:grpSp>
          <p:nvGrpSpPr>
            <p:cNvPr id="21" name="Gruppe 20"/>
            <p:cNvGrpSpPr/>
            <p:nvPr/>
          </p:nvGrpSpPr>
          <p:grpSpPr>
            <a:xfrm>
              <a:off x="6660232" y="3212976"/>
              <a:ext cx="468052" cy="468052"/>
              <a:chOff x="6660232" y="3212976"/>
              <a:chExt cx="468052" cy="468052"/>
            </a:xfrm>
          </p:grpSpPr>
          <p:sp>
            <p:nvSpPr>
              <p:cNvPr id="18" name="Ellipse 17"/>
              <p:cNvSpPr/>
              <p:nvPr/>
            </p:nvSpPr>
            <p:spPr>
              <a:xfrm>
                <a:off x="6660232" y="3212976"/>
                <a:ext cx="468052" cy="468052"/>
              </a:xfrm>
              <a:prstGeom prst="ellipse">
                <a:avLst/>
              </a:prstGeom>
              <a:solidFill>
                <a:srgbClr val="467F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cxnSp>
            <p:nvCxnSpPr>
              <p:cNvPr id="20" name="Lige forbindelse 19"/>
              <p:cNvCxnSpPr/>
              <p:nvPr/>
            </p:nvCxnSpPr>
            <p:spPr>
              <a:xfrm>
                <a:off x="6750242" y="3451261"/>
                <a:ext cx="288032" cy="0"/>
              </a:xfrm>
              <a:prstGeom prst="line">
                <a:avLst/>
              </a:prstGeom>
              <a:ln w="6350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23" name="Gruppe 22"/>
            <p:cNvGrpSpPr/>
            <p:nvPr/>
          </p:nvGrpSpPr>
          <p:grpSpPr>
            <a:xfrm>
              <a:off x="1962632" y="3186741"/>
              <a:ext cx="468052" cy="530291"/>
              <a:chOff x="1979712" y="3186741"/>
              <a:chExt cx="468052" cy="530291"/>
            </a:xfrm>
          </p:grpSpPr>
          <p:sp>
            <p:nvSpPr>
              <p:cNvPr id="29" name="Ellipse 28"/>
              <p:cNvSpPr/>
              <p:nvPr/>
            </p:nvSpPr>
            <p:spPr>
              <a:xfrm>
                <a:off x="1979712" y="3186741"/>
                <a:ext cx="468052" cy="468052"/>
              </a:xfrm>
              <a:prstGeom prst="ellipse">
                <a:avLst/>
              </a:prstGeom>
              <a:solidFill>
                <a:srgbClr val="467F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2" name="Rektangel 21"/>
              <p:cNvSpPr/>
              <p:nvPr/>
            </p:nvSpPr>
            <p:spPr>
              <a:xfrm>
                <a:off x="1979712" y="3193812"/>
                <a:ext cx="466794" cy="523220"/>
              </a:xfrm>
              <a:prstGeom prst="rect">
                <a:avLst/>
              </a:prstGeom>
            </p:spPr>
            <p:txBody>
              <a:bodyPr wrap="none">
                <a:spAutoFit/>
              </a:bodyPr>
              <a:lstStyle/>
              <a:p>
                <a:pPr lvl="0"/>
                <a:r>
                  <a:rPr lang="da-DK" sz="2800" b="1" dirty="0">
                    <a:solidFill>
                      <a:schemeClr val="bg1"/>
                    </a:solidFill>
                    <a:sym typeface="Wingdings"/>
                  </a:rPr>
                  <a:t></a:t>
                </a:r>
                <a:endParaRPr lang="da-DK" b="1" dirty="0">
                  <a:solidFill>
                    <a:schemeClr val="bg1"/>
                  </a:solidFill>
                </a:endParaRPr>
              </a:p>
            </p:txBody>
          </p:sp>
        </p:grpSp>
      </p:grpSp>
    </p:spTree>
    <p:extLst>
      <p:ext uri="{BB962C8B-B14F-4D97-AF65-F5344CB8AC3E}">
        <p14:creationId xmlns:p14="http://schemas.microsoft.com/office/powerpoint/2010/main" val="4252348857"/>
      </p:ext>
    </p:extLst>
  </p:cSld>
  <p:clrMapOvr>
    <a:masterClrMapping/>
  </p:clrMapOvr>
</p:sld>
</file>

<file path=ppt/theme/theme1.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720</TotalTime>
  <Words>2502</Words>
  <Application>Microsoft Office PowerPoint</Application>
  <PresentationFormat>Skærmshow (4:3)</PresentationFormat>
  <Paragraphs>197</Paragraphs>
  <Slides>12</Slides>
  <Notes>12</Notes>
  <HiddenSlides>0</HiddenSlides>
  <MMClips>0</MMClips>
  <ScaleCrop>false</ScaleCrop>
  <HeadingPairs>
    <vt:vector size="6" baseType="variant">
      <vt:variant>
        <vt:lpstr>Benyttede skrifttyper</vt:lpstr>
      </vt:variant>
      <vt:variant>
        <vt:i4>3</vt:i4>
      </vt:variant>
      <vt:variant>
        <vt:lpstr>Tema</vt:lpstr>
      </vt:variant>
      <vt:variant>
        <vt:i4>1</vt:i4>
      </vt:variant>
      <vt:variant>
        <vt:lpstr>Slidetitler</vt:lpstr>
      </vt:variant>
      <vt:variant>
        <vt:i4>12</vt:i4>
      </vt:variant>
    </vt:vector>
  </HeadingPairs>
  <TitlesOfParts>
    <vt:vector size="16" baseType="lpstr">
      <vt:lpstr>Arial</vt:lpstr>
      <vt:lpstr>Calibri</vt:lpstr>
      <vt:lpstr>Wingdings</vt:lpstr>
      <vt:lpstr>Kontortema</vt:lpstr>
      <vt:lpstr>PowerPoint-præsentation</vt:lpstr>
      <vt:lpstr>Lad os forebygge fravær!</vt:lpstr>
      <vt:lpstr>PowerPoint-præsentation</vt:lpstr>
      <vt:lpstr>Fakta: Sygefraværet her på arbejdspladsen</vt:lpstr>
      <vt:lpstr>Vi sætter spot på at forebygge sygefraværet for at…</vt:lpstr>
      <vt:lpstr>Hvad er god trivsel på arbejdspladsen  for dig? </vt:lpstr>
      <vt:lpstr>Tre fælles værdier </vt:lpstr>
      <vt:lpstr>Stop   Mere   Nyt</vt:lpstr>
      <vt:lpstr>PowerPoint-præsentation</vt:lpstr>
      <vt:lpstr>Hvad er fravær – og hvad er det ikke?</vt:lpstr>
      <vt:lpstr>Identificér de næste skridt</vt:lpstr>
      <vt:lpstr>Lav en liste:  Hvilke skuffeopgaver  har vi liggende?</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Fravær og nærvær</dc:title>
  <dc:creator>Marianne Brynaa Solkær</dc:creator>
  <cp:lastModifiedBy>Karin Søgaard Sørensen</cp:lastModifiedBy>
  <cp:revision>79</cp:revision>
  <dcterms:created xsi:type="dcterms:W3CDTF">2015-06-09T12:27:55Z</dcterms:created>
  <dcterms:modified xsi:type="dcterms:W3CDTF">2024-03-21T10:44:19Z</dcterms:modified>
</cp:coreProperties>
</file>